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25"/>
  </p:notesMasterIdLst>
  <p:handoutMasterIdLst>
    <p:handoutMasterId r:id="rId26"/>
  </p:handoutMasterIdLst>
  <p:sldIdLst>
    <p:sldId id="257" r:id="rId2"/>
    <p:sldId id="258" r:id="rId3"/>
    <p:sldId id="275" r:id="rId4"/>
    <p:sldId id="259" r:id="rId5"/>
    <p:sldId id="260" r:id="rId6"/>
    <p:sldId id="284" r:id="rId7"/>
    <p:sldId id="285" r:id="rId8"/>
    <p:sldId id="286" r:id="rId9"/>
    <p:sldId id="287" r:id="rId10"/>
    <p:sldId id="288" r:id="rId11"/>
    <p:sldId id="289" r:id="rId12"/>
    <p:sldId id="290" r:id="rId13"/>
    <p:sldId id="291" r:id="rId14"/>
    <p:sldId id="292" r:id="rId15"/>
    <p:sldId id="293" r:id="rId16"/>
    <p:sldId id="294" r:id="rId17"/>
    <p:sldId id="267" r:id="rId18"/>
    <p:sldId id="277" r:id="rId19"/>
    <p:sldId id="274" r:id="rId20"/>
    <p:sldId id="276" r:id="rId21"/>
    <p:sldId id="268" r:id="rId22"/>
    <p:sldId id="283" r:id="rId23"/>
    <p:sldId id="273" r:id="rId24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 scaleToFitPaper="1"/>
  <p:clrMru>
    <a:srgbClr val="4D7B53"/>
    <a:srgbClr val="006036"/>
    <a:srgbClr val="00FF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928" autoAdjust="0"/>
    <p:restoredTop sz="94660"/>
  </p:normalViewPr>
  <p:slideViewPr>
    <p:cSldViewPr snapToGrid="0" snapToObjects="1">
      <p:cViewPr varScale="1">
        <p:scale>
          <a:sx n="110" d="100"/>
          <a:sy n="110" d="100"/>
        </p:scale>
        <p:origin x="-120" y="-1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>
        <p:scale>
          <a:sx n="200" d="100"/>
          <a:sy n="200" d="100"/>
        </p:scale>
        <p:origin x="-480" y="40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handoutMaster" Target="handoutMasters/handout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16AD925B-F58F-8C41-B3AA-F98A3B3D21B9}" type="datetime1">
              <a:rPr lang="en-US"/>
              <a:pPr>
                <a:defRPr/>
              </a:pPr>
              <a:t>2/11/16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D0025D45-C36C-AB46-8E5C-A554EF7680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4701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32FDDD88-6703-F341-B803-BC4E9B8A7B93}" type="datetime1">
              <a:rPr lang="en-US"/>
              <a:pPr>
                <a:defRPr/>
              </a:pPr>
              <a:t>2/11/16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528196C8-ECD8-144E-BFD8-0F6CBC090C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1629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0" charset="-128"/>
        <a:cs typeface="ＭＳ Ｐゴシック" pitchFamily="-110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0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0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0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0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Times New Roman" charset="0"/>
                <a:sym typeface="Times New Roman" charset="0"/>
              </a:rPr>
              <a:t>ROUND 1: A, B, E, F, I</a:t>
            </a:r>
            <a:endParaRPr lang="en-US">
              <a:latin typeface="Times New Roman" charset="0"/>
              <a:ea typeface="ヒラギノ明朝 ProN W3" charset="0"/>
              <a:cs typeface="ヒラギノ明朝 ProN W3" charset="0"/>
              <a:sym typeface="Times New Roman" charset="0"/>
            </a:endParaRPr>
          </a:p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AA86D9B-51F3-7945-A41C-5B3A1830BFB6}" type="slidenum">
              <a:rPr lang="en-US" sz="1200">
                <a:latin typeface="Calibri" charset="0"/>
              </a:rPr>
              <a:pPr eaLnBrk="1" hangingPunct="1"/>
              <a:t>6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latin typeface="Times New Roman" charset="0"/>
                <a:ea typeface="ＭＳ Ｐゴシック" charset="0"/>
                <a:cs typeface="Times New Roman" charset="0"/>
                <a:sym typeface="Times New Roman" charset="0"/>
              </a:rPr>
              <a:t>ROUND 5: A (wax), </a:t>
            </a:r>
            <a:r>
              <a:rPr lang="en-US" dirty="0" smtClean="0">
                <a:latin typeface="Times New Roman" charset="0"/>
                <a:ea typeface="ＭＳ Ｐゴシック" charset="0"/>
                <a:cs typeface="Times New Roman" charset="0"/>
                <a:sym typeface="Times New Roman" charset="0"/>
              </a:rPr>
              <a:t>C (vitamin D), E (BPA), H (mercury</a:t>
            </a:r>
            <a:r>
              <a:rPr lang="en-US" baseline="0" dirty="0" smtClean="0">
                <a:latin typeface="Times New Roman" charset="0"/>
                <a:ea typeface="ＭＳ Ｐゴシック" charset="0"/>
                <a:cs typeface="Times New Roman" charset="0"/>
                <a:sym typeface="Times New Roman" charset="0"/>
              </a:rPr>
              <a:t> – although this is actually a contaminant, or unintentional additive)</a:t>
            </a:r>
            <a:endParaRPr lang="en-US" dirty="0">
              <a:latin typeface="Times New Roman" charset="0"/>
              <a:ea typeface="ヒラギノ明朝 ProN W3" charset="0"/>
              <a:cs typeface="ヒラギノ明朝 ProN W3" charset="0"/>
              <a:sym typeface="Times New Roman" charset="0"/>
            </a:endParaRPr>
          </a:p>
          <a:p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28EC9B3-E159-DE44-AC8E-428B488E7C9F}" type="slidenum">
              <a:rPr lang="en-US" sz="1200">
                <a:latin typeface="Calibri" charset="0"/>
              </a:rPr>
              <a:pPr eaLnBrk="1" hangingPunct="1"/>
              <a:t>15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Times New Roman" charset="0"/>
              <a:ea typeface="ヒラギノ明朝 ProN W3" charset="0"/>
              <a:cs typeface="ヒラギノ明朝 ProN W3" charset="0"/>
              <a:sym typeface="Times New Roman" charset="0"/>
            </a:endParaRPr>
          </a:p>
          <a:p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87D1406-6489-6B40-A8BB-F0AE7BF63493}" type="slidenum">
              <a:rPr lang="en-US" sz="1200">
                <a:latin typeface="Calibri" charset="0"/>
              </a:rPr>
              <a:pPr eaLnBrk="1" hangingPunct="1"/>
              <a:t>16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latin typeface="Times New Roman" charset="0"/>
                <a:ea typeface="ＭＳ Ｐゴシック" charset="0"/>
                <a:cs typeface="Times New Roman" charset="0"/>
                <a:sym typeface="Times New Roman" charset="0"/>
              </a:rPr>
              <a:t>ROUND 1: A, B, E, F, I</a:t>
            </a:r>
            <a:endParaRPr lang="en-US" dirty="0">
              <a:latin typeface="Times New Roman" charset="0"/>
              <a:ea typeface="ヒラギノ明朝 ProN W3" charset="0"/>
              <a:cs typeface="ヒラギノ明朝 ProN W3" charset="0"/>
              <a:sym typeface="Times New Roman" charset="0"/>
            </a:endParaRPr>
          </a:p>
          <a:p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2A393F5-663E-9142-BD5B-5D8DD122FB56}" type="slidenum">
              <a:rPr lang="en-US" sz="1200">
                <a:latin typeface="Calibri" charset="0"/>
              </a:rPr>
              <a:pPr eaLnBrk="1" hangingPunct="1"/>
              <a:t>7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latin typeface="Times New Roman" charset="0"/>
                <a:ea typeface="ＭＳ Ｐゴシック" charset="0"/>
                <a:cs typeface="Times New Roman" charset="0"/>
                <a:sym typeface="Times New Roman" charset="0"/>
              </a:rPr>
              <a:t>ROUND </a:t>
            </a:r>
            <a:r>
              <a:rPr lang="en-US" dirty="0" smtClean="0">
                <a:latin typeface="Times New Roman" charset="0"/>
                <a:ea typeface="ＭＳ Ｐゴシック" charset="0"/>
                <a:cs typeface="Times New Roman" charset="0"/>
                <a:sym typeface="Times New Roman" charset="0"/>
              </a:rPr>
              <a:t>2: C, D, G, H</a:t>
            </a:r>
            <a:endParaRPr lang="en-US" dirty="0">
              <a:latin typeface="Times New Roman" charset="0"/>
              <a:ea typeface="ヒラギノ明朝 ProN W3" charset="0"/>
              <a:cs typeface="ヒラギノ明朝 ProN W3" charset="0"/>
              <a:sym typeface="Times New Roman" charset="0"/>
            </a:endParaRPr>
          </a:p>
          <a:p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AA86D9B-51F3-7945-A41C-5B3A1830BFB6}" type="slidenum">
              <a:rPr lang="en-US" sz="1200">
                <a:latin typeface="Calibri" charset="0"/>
              </a:rPr>
              <a:pPr eaLnBrk="1" hangingPunct="1"/>
              <a:t>8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latin typeface="Times New Roman" charset="0"/>
                <a:ea typeface="ＭＳ Ｐゴシック" charset="0"/>
                <a:cs typeface="Times New Roman" charset="0"/>
                <a:sym typeface="Times New Roman" charset="0"/>
              </a:rPr>
              <a:t>ROUND </a:t>
            </a:r>
            <a:r>
              <a:rPr lang="en-US" dirty="0" smtClean="0">
                <a:latin typeface="Times New Roman" charset="0"/>
                <a:ea typeface="ＭＳ Ｐゴシック" charset="0"/>
                <a:cs typeface="Times New Roman" charset="0"/>
                <a:sym typeface="Times New Roman" charset="0"/>
              </a:rPr>
              <a:t>3: C, D, G,</a:t>
            </a:r>
            <a:r>
              <a:rPr lang="en-US" baseline="0" dirty="0" smtClean="0">
                <a:latin typeface="Times New Roman" charset="0"/>
                <a:ea typeface="ＭＳ Ｐゴシック" charset="0"/>
                <a:cs typeface="Times New Roman" charset="0"/>
                <a:sym typeface="Times New Roman" charset="0"/>
              </a:rPr>
              <a:t> H</a:t>
            </a:r>
            <a:endParaRPr lang="en-US" dirty="0">
              <a:latin typeface="Times New Roman" charset="0"/>
              <a:ea typeface="ヒラギノ明朝 ProN W3" charset="0"/>
              <a:cs typeface="ヒラギノ明朝 ProN W3" charset="0"/>
              <a:sym typeface="Times New Roman" charset="0"/>
            </a:endParaRPr>
          </a:p>
          <a:p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AA86D9B-51F3-7945-A41C-5B3A1830BFB6}" type="slidenum">
              <a:rPr lang="en-US" sz="1200">
                <a:latin typeface="Calibri" charset="0"/>
              </a:rPr>
              <a:pPr eaLnBrk="1" hangingPunct="1"/>
              <a:t>9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>
                <a:latin typeface="Times New Roman" charset="0"/>
                <a:ea typeface="ＭＳ Ｐゴシック" charset="0"/>
                <a:cs typeface="Times New Roman" charset="0"/>
                <a:sym typeface="Times New Roman" charset="0"/>
              </a:rPr>
              <a:t>ROUND 3: B, E, F, I</a:t>
            </a:r>
            <a:endParaRPr lang="en-US" dirty="0" smtClean="0">
              <a:latin typeface="Times New Roman" charset="0"/>
              <a:ea typeface="ヒラギノ明朝 ProN W3" charset="0"/>
              <a:cs typeface="ヒラギノ明朝 ProN W3" charset="0"/>
              <a:sym typeface="Times New Roman" charset="0"/>
            </a:endParaRPr>
          </a:p>
          <a:p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AA86D9B-51F3-7945-A41C-5B3A1830BFB6}" type="slidenum">
              <a:rPr lang="en-US" sz="1200">
                <a:latin typeface="Calibri" charset="0"/>
              </a:rPr>
              <a:pPr eaLnBrk="1" hangingPunct="1"/>
              <a:t>10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Most corn</a:t>
            </a:r>
            <a:r>
              <a:rPr lang="en-US" baseline="0" dirty="0" smtClean="0">
                <a:latin typeface="Calibri" charset="0"/>
                <a:ea typeface="ＭＳ Ｐゴシック" charset="0"/>
                <a:cs typeface="ＭＳ Ｐゴシック" charset="0"/>
              </a:rPr>
              <a:t> and wheat are genetically modified in the US. Tomatoes used to be modified, but GMO tomatoes are no longer produced. 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AA86D9B-51F3-7945-A41C-5B3A1830BFB6}" type="slidenum">
              <a:rPr lang="en-US" sz="1200">
                <a:latin typeface="Calibri" charset="0"/>
              </a:rPr>
              <a:pPr eaLnBrk="1" hangingPunct="1"/>
              <a:t>11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latin typeface="Times New Roman" charset="0"/>
                <a:ea typeface="ＭＳ Ｐゴシック" charset="0"/>
                <a:cs typeface="Times New Roman" charset="0"/>
                <a:sym typeface="Times New Roman" charset="0"/>
              </a:rPr>
              <a:t>ROUND 4: C, D, </a:t>
            </a:r>
            <a:r>
              <a:rPr lang="en-US" dirty="0" smtClean="0">
                <a:latin typeface="Times New Roman" charset="0"/>
                <a:ea typeface="ＭＳ Ｐゴシック" charset="0"/>
                <a:cs typeface="Times New Roman" charset="0"/>
                <a:sym typeface="Times New Roman" charset="0"/>
              </a:rPr>
              <a:t>G</a:t>
            </a:r>
            <a:endParaRPr lang="en-US" dirty="0">
              <a:latin typeface="Times New Roman" charset="0"/>
              <a:ea typeface="ヒラギノ明朝 ProN W3" charset="0"/>
              <a:cs typeface="ヒラギノ明朝 ProN W3" charset="0"/>
              <a:sym typeface="Times New Roman" charset="0"/>
            </a:endParaRPr>
          </a:p>
          <a:p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E1E43E7-C722-BF41-8397-A9E329B23FD0}" type="slidenum">
              <a:rPr lang="en-US" sz="1200">
                <a:latin typeface="Calibri" charset="0"/>
              </a:rPr>
              <a:pPr eaLnBrk="1" hangingPunct="1"/>
              <a:t>12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latin typeface="Times New Roman" charset="0"/>
                <a:ea typeface="ＭＳ Ｐゴシック" charset="0"/>
                <a:cs typeface="Times New Roman" charset="0"/>
                <a:sym typeface="Times New Roman" charset="0"/>
              </a:rPr>
              <a:t>ROUND 4: C, D, </a:t>
            </a:r>
            <a:r>
              <a:rPr lang="en-US" dirty="0" smtClean="0">
                <a:latin typeface="Times New Roman" charset="0"/>
                <a:ea typeface="ＭＳ Ｐゴシック" charset="0"/>
                <a:cs typeface="Times New Roman" charset="0"/>
                <a:sym typeface="Times New Roman" charset="0"/>
              </a:rPr>
              <a:t>G</a:t>
            </a:r>
            <a:endParaRPr lang="en-US" dirty="0">
              <a:latin typeface="Times New Roman" charset="0"/>
              <a:ea typeface="ヒラギノ明朝 ProN W3" charset="0"/>
              <a:cs typeface="ヒラギノ明朝 ProN W3" charset="0"/>
              <a:sym typeface="Times New Roman" charset="0"/>
            </a:endParaRPr>
          </a:p>
          <a:p>
            <a:endParaRPr lang="en-US" dirty="0" smtClean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534D8AF-78EF-7745-992B-ED02D2E5D944}" type="slidenum">
              <a:rPr lang="en-US" sz="1200">
                <a:latin typeface="Calibri" charset="0"/>
              </a:rPr>
              <a:pPr eaLnBrk="1" hangingPunct="1"/>
              <a:t>13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Times New Roman" charset="0"/>
                <a:ea typeface="ＭＳ Ｐゴシック" charset="0"/>
                <a:cs typeface="Times New Roman" charset="0"/>
                <a:sym typeface="Times New Roman" charset="0"/>
              </a:rPr>
              <a:t>ROUND 5: A (wax), C (vitamin D), E (BPA), H (mercury) </a:t>
            </a:r>
            <a:endParaRPr lang="en-US" dirty="0" smtClean="0">
              <a:latin typeface="Times New Roman" charset="0"/>
              <a:ea typeface="ヒラギノ明朝 ProN W3" charset="0"/>
              <a:cs typeface="ヒラギノ明朝 ProN W3" charset="0"/>
              <a:sym typeface="Times New Roman" charset="0"/>
            </a:endParaRPr>
          </a:p>
          <a:p>
            <a:endParaRPr lang="en-US" dirty="0" smtClean="0">
              <a:latin typeface="Times New Roman" charset="0"/>
              <a:ea typeface="ヒラギノ明朝 ProN W3" charset="0"/>
              <a:cs typeface="ヒラギノ明朝 ProN W3" charset="0"/>
              <a:sym typeface="Times New Roman" charset="0"/>
            </a:endParaRPr>
          </a:p>
          <a:p>
            <a:endParaRPr lang="en-US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28EC9B3-E159-DE44-AC8E-428B488E7C9F}" type="slidenum">
              <a:rPr lang="en-US" sz="1200">
                <a:latin typeface="Calibri" charset="0"/>
              </a:rPr>
              <a:pPr eaLnBrk="1" hangingPunct="1"/>
              <a:t>14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E9F520-DC68-4B49-A9C5-EC048A0509D0}" type="datetime1">
              <a:rPr lang="en-US" smtClean="0"/>
              <a:pPr>
                <a:defRPr/>
              </a:pPr>
              <a:t>2/11/16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0991B9-369E-3A4A-B01B-638EE8B031B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242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DCB39-44FF-444D-9DBC-3D96C3DB17AB}" type="datetime1">
              <a:rPr lang="en-US" smtClean="0"/>
              <a:pPr>
                <a:defRPr/>
              </a:pPr>
              <a:t>2/11/16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03568-02C5-4A46-91E6-935767714E9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806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C89C54-C271-504E-8EFC-F86F4C94CA39}" type="datetime1">
              <a:rPr lang="en-US" smtClean="0"/>
              <a:pPr>
                <a:defRPr/>
              </a:pPr>
              <a:t>2/11/16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47B3A-261B-5B49-A1BA-632B7779F45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356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3B7DB6-FFBA-D140-8AF0-C270634ACC7C}" type="datetime1">
              <a:rPr lang="en-US" smtClean="0"/>
              <a:pPr>
                <a:defRPr/>
              </a:pPr>
              <a:t>2/11/16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5BEB62-DE04-C04B-A03A-0D3F18296AF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257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DAA518-F1E2-EE4E-941A-10F688535EDF}" type="datetime1">
              <a:rPr lang="en-US" smtClean="0"/>
              <a:pPr>
                <a:defRPr/>
              </a:pPr>
              <a:t>2/11/16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23953C-6131-5C49-BEBA-4541A51F83F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073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53A9AE-EFDC-8446-9F38-7F0CD495BBCA}" type="datetime1">
              <a:rPr lang="en-US" smtClean="0"/>
              <a:pPr>
                <a:defRPr/>
              </a:pPr>
              <a:t>2/11/16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661662-CB79-2A47-9F4E-E533D654474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930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C3C4B-88C4-C344-BBA9-62E0D24BAC15}" type="datetime1">
              <a:rPr lang="en-US" smtClean="0"/>
              <a:pPr>
                <a:defRPr/>
              </a:pPr>
              <a:t>2/11/16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6C488-4E4A-C344-AADE-F67DE6FAB78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676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7683A5-003F-D543-BB26-C5FAED171A27}" type="datetime1">
              <a:rPr lang="en-US" smtClean="0"/>
              <a:pPr>
                <a:defRPr/>
              </a:pPr>
              <a:t>2/11/16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2E50B-9035-E848-BFFB-DFAB284DD03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927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A67061-D48F-A341-92C1-2BE9F42F1485}" type="datetime1">
              <a:rPr lang="en-US" smtClean="0"/>
              <a:pPr>
                <a:defRPr/>
              </a:pPr>
              <a:t>2/11/16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3EAD16-977D-5A48-9424-6B5BE0507B0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356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7C4311-7D27-5648-9A45-BDF717036987}" type="datetime1">
              <a:rPr lang="en-US" smtClean="0"/>
              <a:pPr>
                <a:defRPr/>
              </a:pPr>
              <a:t>2/11/16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B1D126-AB7F-3143-944B-E82EA311758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487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1F78F2-4B4F-6640-B9C5-8DC68E97C491}" type="datetime1">
              <a:rPr lang="en-US" smtClean="0"/>
              <a:pPr>
                <a:defRPr/>
              </a:pPr>
              <a:t>2/11/16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40E6C1-2941-0A4A-9DA0-076EAC9C6BD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090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2AAE4B3E-F510-5744-9098-4E1FB863461E}" type="datetime1">
              <a:rPr lang="en-US" smtClean="0"/>
              <a:pPr>
                <a:defRPr/>
              </a:pPr>
              <a:t>2/11/16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4EE35FC9-4AAD-2846-B15A-C7D7046F430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rgbClr val="00603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Gill Sans"/>
          <a:ea typeface="ＭＳ Ｐゴシック" pitchFamily="-110" charset="-128"/>
          <a:cs typeface="Gill San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Gill Sans" charset="0"/>
          <a:ea typeface="ＭＳ Ｐゴシック" pitchFamily="-110" charset="-128"/>
          <a:cs typeface="ＭＳ Ｐゴシック" pitchFamily="-110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Gill Sans" charset="0"/>
          <a:ea typeface="ＭＳ Ｐゴシック" pitchFamily="-110" charset="-128"/>
          <a:cs typeface="ＭＳ Ｐゴシック" pitchFamily="-110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Gill Sans" charset="0"/>
          <a:ea typeface="ＭＳ Ｐゴシック" pitchFamily="-110" charset="-128"/>
          <a:cs typeface="ＭＳ Ｐゴシック" pitchFamily="-110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Gill Sans" charset="0"/>
          <a:ea typeface="ＭＳ Ｐゴシック" pitchFamily="-110" charset="-128"/>
          <a:cs typeface="ＭＳ Ｐゴシック" pitchFamily="-110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110" charset="-128"/>
          <a:cs typeface="ＭＳ Ｐゴシック" pitchFamily="-110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.png"/><Relationship Id="rId20" Type="http://schemas.openxmlformats.org/officeDocument/2006/relationships/image" Target="../media/image23.png"/><Relationship Id="rId21" Type="http://schemas.openxmlformats.org/officeDocument/2006/relationships/image" Target="../media/image25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jpe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jpeg"/><Relationship Id="rId16" Type="http://schemas.openxmlformats.org/officeDocument/2006/relationships/image" Target="../media/image18.png"/><Relationship Id="rId17" Type="http://schemas.openxmlformats.org/officeDocument/2006/relationships/image" Target="../media/image19.png"/><Relationship Id="rId18" Type="http://schemas.openxmlformats.org/officeDocument/2006/relationships/image" Target="../media/image20.png"/><Relationship Id="rId19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.png"/><Relationship Id="rId20" Type="http://schemas.openxmlformats.org/officeDocument/2006/relationships/image" Target="../media/image23.png"/><Relationship Id="rId21" Type="http://schemas.openxmlformats.org/officeDocument/2006/relationships/image" Target="../media/image25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jpe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jpeg"/><Relationship Id="rId16" Type="http://schemas.openxmlformats.org/officeDocument/2006/relationships/image" Target="../media/image18.png"/><Relationship Id="rId17" Type="http://schemas.openxmlformats.org/officeDocument/2006/relationships/image" Target="../media/image19.png"/><Relationship Id="rId18" Type="http://schemas.openxmlformats.org/officeDocument/2006/relationships/image" Target="../media/image20.png"/><Relationship Id="rId19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png"/><Relationship Id="rId20" Type="http://schemas.openxmlformats.org/officeDocument/2006/relationships/image" Target="../media/image23.png"/><Relationship Id="rId21" Type="http://schemas.openxmlformats.org/officeDocument/2006/relationships/image" Target="../media/image15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jpeg"/><Relationship Id="rId14" Type="http://schemas.openxmlformats.org/officeDocument/2006/relationships/image" Target="../media/image16.png"/><Relationship Id="rId15" Type="http://schemas.openxmlformats.org/officeDocument/2006/relationships/image" Target="../media/image17.jpeg"/><Relationship Id="rId16" Type="http://schemas.openxmlformats.org/officeDocument/2006/relationships/image" Target="../media/image18.png"/><Relationship Id="rId17" Type="http://schemas.openxmlformats.org/officeDocument/2006/relationships/image" Target="../media/image19.png"/><Relationship Id="rId18" Type="http://schemas.openxmlformats.org/officeDocument/2006/relationships/image" Target="../media/image20.png"/><Relationship Id="rId19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6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.png"/><Relationship Id="rId20" Type="http://schemas.openxmlformats.org/officeDocument/2006/relationships/image" Target="../media/image21.png"/><Relationship Id="rId21" Type="http://schemas.openxmlformats.org/officeDocument/2006/relationships/image" Target="../media/image23.png"/><Relationship Id="rId10" Type="http://schemas.openxmlformats.org/officeDocument/2006/relationships/image" Target="../media/image14.jpeg"/><Relationship Id="rId11" Type="http://schemas.openxmlformats.org/officeDocument/2006/relationships/image" Target="../media/image15.png"/><Relationship Id="rId12" Type="http://schemas.openxmlformats.org/officeDocument/2006/relationships/image" Target="../media/image16.png"/><Relationship Id="rId13" Type="http://schemas.openxmlformats.org/officeDocument/2006/relationships/image" Target="../media/image17.jpeg"/><Relationship Id="rId14" Type="http://schemas.openxmlformats.org/officeDocument/2006/relationships/image" Target="../media/image18.png"/><Relationship Id="rId15" Type="http://schemas.openxmlformats.org/officeDocument/2006/relationships/image" Target="../media/image19.png"/><Relationship Id="rId16" Type="http://schemas.openxmlformats.org/officeDocument/2006/relationships/image" Target="../media/image20.png"/><Relationship Id="rId17" Type="http://schemas.openxmlformats.org/officeDocument/2006/relationships/image" Target="../media/image26.png"/><Relationship Id="rId18" Type="http://schemas.openxmlformats.org/officeDocument/2006/relationships/image" Target="../media/image12.png"/><Relationship Id="rId19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.png"/><Relationship Id="rId20" Type="http://schemas.openxmlformats.org/officeDocument/2006/relationships/image" Target="../media/image23.png"/><Relationship Id="rId21" Type="http://schemas.openxmlformats.org/officeDocument/2006/relationships/image" Target="../media/image27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jpe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jpeg"/><Relationship Id="rId16" Type="http://schemas.openxmlformats.org/officeDocument/2006/relationships/image" Target="../media/image18.png"/><Relationship Id="rId17" Type="http://schemas.openxmlformats.org/officeDocument/2006/relationships/image" Target="../media/image19.png"/><Relationship Id="rId18" Type="http://schemas.openxmlformats.org/officeDocument/2006/relationships/image" Target="../media/image20.png"/><Relationship Id="rId19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.png"/><Relationship Id="rId20" Type="http://schemas.openxmlformats.org/officeDocument/2006/relationships/image" Target="../media/image23.png"/><Relationship Id="rId21" Type="http://schemas.openxmlformats.org/officeDocument/2006/relationships/image" Target="../media/image27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jpe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jpeg"/><Relationship Id="rId16" Type="http://schemas.openxmlformats.org/officeDocument/2006/relationships/image" Target="../media/image18.png"/><Relationship Id="rId17" Type="http://schemas.openxmlformats.org/officeDocument/2006/relationships/image" Target="../media/image19.png"/><Relationship Id="rId18" Type="http://schemas.openxmlformats.org/officeDocument/2006/relationships/image" Target="../media/image20.png"/><Relationship Id="rId19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.png"/><Relationship Id="rId20" Type="http://schemas.openxmlformats.org/officeDocument/2006/relationships/image" Target="../media/image22.png"/><Relationship Id="rId21" Type="http://schemas.openxmlformats.org/officeDocument/2006/relationships/image" Target="../media/image23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jpe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jpeg"/><Relationship Id="rId16" Type="http://schemas.openxmlformats.org/officeDocument/2006/relationships/image" Target="../media/image18.png"/><Relationship Id="rId17" Type="http://schemas.openxmlformats.org/officeDocument/2006/relationships/image" Target="../media/image19.png"/><Relationship Id="rId18" Type="http://schemas.openxmlformats.org/officeDocument/2006/relationships/image" Target="../media/image20.png"/><Relationship Id="rId19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.png"/><Relationship Id="rId20" Type="http://schemas.openxmlformats.org/officeDocument/2006/relationships/image" Target="../media/image22.png"/><Relationship Id="rId21" Type="http://schemas.openxmlformats.org/officeDocument/2006/relationships/image" Target="../media/image23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jpe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jpeg"/><Relationship Id="rId16" Type="http://schemas.openxmlformats.org/officeDocument/2006/relationships/image" Target="../media/image18.png"/><Relationship Id="rId17" Type="http://schemas.openxmlformats.org/officeDocument/2006/relationships/image" Target="../media/image19.png"/><Relationship Id="rId18" Type="http://schemas.openxmlformats.org/officeDocument/2006/relationships/image" Target="../media/image20.png"/><Relationship Id="rId19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.png"/><Relationship Id="rId20" Type="http://schemas.openxmlformats.org/officeDocument/2006/relationships/image" Target="../media/image23.png"/><Relationship Id="rId21" Type="http://schemas.openxmlformats.org/officeDocument/2006/relationships/image" Target="../media/image24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jpe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jpeg"/><Relationship Id="rId16" Type="http://schemas.openxmlformats.org/officeDocument/2006/relationships/image" Target="../media/image18.png"/><Relationship Id="rId17" Type="http://schemas.openxmlformats.org/officeDocument/2006/relationships/image" Target="../media/image19.png"/><Relationship Id="rId18" Type="http://schemas.openxmlformats.org/officeDocument/2006/relationships/image" Target="../media/image20.png"/><Relationship Id="rId19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.png"/><Relationship Id="rId20" Type="http://schemas.openxmlformats.org/officeDocument/2006/relationships/image" Target="../media/image23.png"/><Relationship Id="rId21" Type="http://schemas.openxmlformats.org/officeDocument/2006/relationships/image" Target="../media/image24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jpe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jpeg"/><Relationship Id="rId16" Type="http://schemas.openxmlformats.org/officeDocument/2006/relationships/image" Target="../media/image18.png"/><Relationship Id="rId17" Type="http://schemas.openxmlformats.org/officeDocument/2006/relationships/image" Target="../media/image19.png"/><Relationship Id="rId18" Type="http://schemas.openxmlformats.org/officeDocument/2006/relationships/image" Target="../media/image20.png"/><Relationship Id="rId19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0" y="0"/>
            <a:ext cx="4762500" cy="1436688"/>
          </a:xfrm>
          <a:prstGeom prst="rect">
            <a:avLst/>
          </a:prstGeom>
          <a:solidFill>
            <a:srgbClr val="4D7B5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365" name="Rectangle 2"/>
          <p:cNvSpPr>
            <a:spLocks/>
          </p:cNvSpPr>
          <p:nvPr/>
        </p:nvSpPr>
        <p:spPr bwMode="auto">
          <a:xfrm>
            <a:off x="246063" y="167808"/>
            <a:ext cx="8331200" cy="1117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38100" tIns="38100" rIns="38100" bIns="38100"/>
          <a:lstStyle/>
          <a:p>
            <a:r>
              <a:rPr lang="en-US" sz="3600" b="1" dirty="0">
                <a:latin typeface="Gill Sans" charset="0"/>
                <a:cs typeface="Gill Sans" charset="0"/>
              </a:rPr>
              <a:t>Metabolic Diseases</a:t>
            </a:r>
            <a:br>
              <a:rPr lang="en-US" sz="3600" b="1" dirty="0">
                <a:latin typeface="Gill Sans" charset="0"/>
                <a:cs typeface="Gill Sans" charset="0"/>
              </a:rPr>
            </a:br>
            <a:r>
              <a:rPr lang="en-US" sz="3600" b="1" dirty="0">
                <a:latin typeface="Gill Sans" charset="0"/>
                <a:cs typeface="Gill Sans" charset="0"/>
              </a:rPr>
              <a:t>Lesson 1.2</a:t>
            </a:r>
            <a:endParaRPr lang="en-US" sz="3600" b="1" dirty="0">
              <a:cs typeface="Gill Sans" charset="0"/>
            </a:endParaRPr>
          </a:p>
          <a:p>
            <a:r>
              <a:rPr lang="en-US" sz="2500" b="1" dirty="0">
                <a:cs typeface="Gill Sans" charset="0"/>
              </a:rPr>
              <a:t> </a:t>
            </a:r>
            <a:endParaRPr lang="en-US" dirty="0">
              <a:latin typeface="Cambria Bold" charset="0"/>
              <a:cs typeface="Cambria Bold" charset="0"/>
              <a:sym typeface="Cambria Bold" charset="0"/>
            </a:endParaRPr>
          </a:p>
        </p:txBody>
      </p:sp>
      <p:pic>
        <p:nvPicPr>
          <p:cNvPr id="1536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2550" y="2838450"/>
            <a:ext cx="5089525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5363" name="TextBox 5"/>
          <p:cNvSpPr txBox="1">
            <a:spLocks noChangeArrowheads="1"/>
          </p:cNvSpPr>
          <p:nvPr/>
        </p:nvSpPr>
        <p:spPr bwMode="auto">
          <a:xfrm>
            <a:off x="246063" y="1638300"/>
            <a:ext cx="87360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 b="1">
                <a:latin typeface="Gill Sans" charset="0"/>
                <a:cs typeface="Gill Sans" charset="0"/>
                <a:sym typeface="Cambria Bold" charset="0"/>
              </a:rPr>
              <a:t>The industrial food chain:</a:t>
            </a:r>
          </a:p>
          <a:p>
            <a:pPr eaLnBrk="1" hangingPunct="1"/>
            <a:r>
              <a:rPr lang="en-US" sz="3600" b="1">
                <a:latin typeface="Gill Sans" charset="0"/>
                <a:cs typeface="Gill Sans" charset="0"/>
                <a:sym typeface="Cambria Bold" charset="0"/>
              </a:rPr>
              <a:t>What’s in your food besides </a:t>
            </a:r>
            <a:r>
              <a:rPr lang="en-US" sz="3600" b="1" u="sng">
                <a:latin typeface="Gill Sans" charset="0"/>
                <a:cs typeface="Gill Sans" charset="0"/>
                <a:sym typeface="Cambria Bold" charset="0"/>
              </a:rPr>
              <a:t>food</a:t>
            </a:r>
            <a:r>
              <a:rPr lang="en-US" sz="3600" b="1">
                <a:latin typeface="Gill Sans" charset="0"/>
                <a:cs typeface="Gill Sans" charset="0"/>
                <a:sym typeface="Cambria Bold" charset="0"/>
              </a:rPr>
              <a:t>?</a:t>
            </a:r>
            <a:endParaRPr lang="en-US" sz="3600" b="1">
              <a:latin typeface="Gill Sans" charset="0"/>
              <a:cs typeface="Gill Sans" charset="0"/>
            </a:endParaRP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-127000"/>
            <a:ext cx="8191500" cy="1865312"/>
          </a:xfrm>
        </p:spPr>
        <p:txBody>
          <a:bodyPr rIns="132080"/>
          <a:lstStyle/>
          <a:p>
            <a:r>
              <a:rPr lang="en-US" sz="3000" dirty="0" smtClean="0">
                <a:latin typeface="Gill Sans" charset="0"/>
                <a:ea typeface="ＭＳ Ｐゴシック" charset="0"/>
              </a:rPr>
              <a:t>GMO (Genetically Modified Organisms): A food whose DNA has been changed to improve its performance</a:t>
            </a:r>
            <a:endParaRPr lang="en-US" sz="3000" u="sng" dirty="0">
              <a:latin typeface="Gill Sans" charset="0"/>
              <a:ea typeface="ＭＳ Ｐゴシック" charset="0"/>
            </a:endParaRPr>
          </a:p>
        </p:txBody>
      </p:sp>
      <p:sp>
        <p:nvSpPr>
          <p:cNvPr id="7170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5932488"/>
            <a:ext cx="8229600" cy="628650"/>
          </a:xfrm>
        </p:spPr>
        <p:txBody>
          <a:bodyPr rIns="132080"/>
          <a:lstStyle/>
          <a:p>
            <a:pPr algn="ctr">
              <a:buFont typeface="Arial" charset="0"/>
              <a:buNone/>
              <a:defRPr/>
            </a:pPr>
            <a:r>
              <a:rPr lang="en-US" b="1" dirty="0" smtClean="0">
                <a:solidFill>
                  <a:srgbClr val="430A1F"/>
                </a:solidFill>
                <a:latin typeface="+mj-lt"/>
                <a:ea typeface="ＭＳ Ｐゴシック" charset="0"/>
                <a:cs typeface="Times New Roman Bold" charset="0"/>
                <a:sym typeface="Times New Roman Bold" charset="0"/>
              </a:rPr>
              <a:t>Which foods may </a:t>
            </a:r>
            <a:r>
              <a:rPr lang="en-US" b="1" dirty="0">
                <a:solidFill>
                  <a:srgbClr val="430A1F"/>
                </a:solidFill>
                <a:latin typeface="+mj-lt"/>
                <a:ea typeface="ＭＳ Ｐゴシック" charset="0"/>
                <a:cs typeface="Times New Roman Bold" charset="0"/>
                <a:sym typeface="Times New Roman Bold" charset="0"/>
              </a:rPr>
              <a:t>contain </a:t>
            </a:r>
            <a:r>
              <a:rPr lang="en-US" b="1" dirty="0" smtClean="0">
                <a:solidFill>
                  <a:srgbClr val="430A1F"/>
                </a:solidFill>
                <a:latin typeface="+mj-lt"/>
                <a:ea typeface="ＭＳ Ｐゴシック" charset="0"/>
                <a:cs typeface="Times New Roman Bold" charset="0"/>
                <a:sym typeface="Times New Roman Bold" charset="0"/>
              </a:rPr>
              <a:t>GMOs?</a:t>
            </a:r>
            <a:endParaRPr lang="en-US" b="1" dirty="0">
              <a:solidFill>
                <a:srgbClr val="430A1F"/>
              </a:solidFill>
              <a:latin typeface="+mj-lt"/>
              <a:ea typeface="ヒラギノ明朝 ProN W6" charset="0"/>
              <a:cs typeface="ヒラギノ明朝 ProN W6" charset="0"/>
              <a:sym typeface="Times New Roman Bold" charset="0"/>
            </a:endParaRPr>
          </a:p>
        </p:txBody>
      </p:sp>
      <p:pic>
        <p:nvPicPr>
          <p:cNvPr id="7171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700" y="1614488"/>
            <a:ext cx="688975" cy="93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0300" y="1638300"/>
            <a:ext cx="693738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7150" y="1638300"/>
            <a:ext cx="688975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725" y="3052763"/>
            <a:ext cx="695325" cy="93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25" y="3052763"/>
            <a:ext cx="652463" cy="93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8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6525" y="3052763"/>
            <a:ext cx="609600" cy="93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9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963" y="4710113"/>
            <a:ext cx="725487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Picture 10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25" y="4508500"/>
            <a:ext cx="687387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Picture 11"/>
          <p:cNvPicPr>
            <a:picLocks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6525" y="4508500"/>
            <a:ext cx="384175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0" name="Picture 12"/>
          <p:cNvPicPr>
            <a:picLocks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99"/>
          <a:stretch>
            <a:fillRect/>
          </a:stretch>
        </p:blipFill>
        <p:spPr bwMode="auto">
          <a:xfrm>
            <a:off x="1693863" y="1619250"/>
            <a:ext cx="1058862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1" name="Picture 13"/>
          <p:cNvPicPr>
            <a:picLocks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088" y="1511300"/>
            <a:ext cx="1049337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2" name="Picture 14"/>
          <p:cNvPicPr>
            <a:picLocks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313" y="1638300"/>
            <a:ext cx="119062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3" name="Picture 15"/>
          <p:cNvPicPr>
            <a:picLocks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75" y="3057525"/>
            <a:ext cx="172720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4" name="Picture 16"/>
          <p:cNvPicPr>
            <a:picLocks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088" y="2989263"/>
            <a:ext cx="1201737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5" name="Picture 17"/>
          <p:cNvPicPr>
            <a:picLocks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5988" y="2924175"/>
            <a:ext cx="1123950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6" name="Picture 18"/>
          <p:cNvPicPr>
            <a:picLocks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1038" y="4670425"/>
            <a:ext cx="1603375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7" name="Picture 19"/>
          <p:cNvPicPr>
            <a:picLocks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4238" y="4349750"/>
            <a:ext cx="1171575" cy="108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9" name="Rectangle 21"/>
          <p:cNvSpPr>
            <a:spLocks/>
          </p:cNvSpPr>
          <p:nvPr/>
        </p:nvSpPr>
        <p:spPr bwMode="auto">
          <a:xfrm>
            <a:off x="7443788" y="5576888"/>
            <a:ext cx="962025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dirty="0">
                <a:cs typeface="Arial" charset="0"/>
                <a:sym typeface="Arial" charset="0"/>
              </a:rPr>
              <a:t>WHEAT</a:t>
            </a:r>
          </a:p>
        </p:txBody>
      </p:sp>
      <p:sp>
        <p:nvSpPr>
          <p:cNvPr id="7191" name="Rectangle 23"/>
          <p:cNvSpPr>
            <a:spLocks/>
          </p:cNvSpPr>
          <p:nvPr/>
        </p:nvSpPr>
        <p:spPr bwMode="auto">
          <a:xfrm>
            <a:off x="4567238" y="5576888"/>
            <a:ext cx="170815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dirty="0" smtClean="0">
                <a:cs typeface="Arial" charset="0"/>
                <a:sym typeface="Arial" charset="0"/>
              </a:rPr>
              <a:t>CANNED TUNA</a:t>
            </a:r>
            <a:endParaRPr lang="en-US" dirty="0">
              <a:cs typeface="Arial" charset="0"/>
              <a:sym typeface="Arial" charset="0"/>
            </a:endParaRPr>
          </a:p>
        </p:txBody>
      </p:sp>
      <p:pic>
        <p:nvPicPr>
          <p:cNvPr id="25" name="Picture 20"/>
          <p:cNvPicPr>
            <a:picLocks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3088" y="4262438"/>
            <a:ext cx="1401762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1"/>
          <p:cNvPicPr>
            <a:picLocks noChangeArrowheads="1"/>
          </p:cNvPicPr>
          <p:nvPr/>
        </p:nvPicPr>
        <p:blipFill>
          <a:blip r:embed="rId21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2101850"/>
            <a:ext cx="1079501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7364817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7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7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build="p" autoUpdateAnimBg="0"/>
      <p:bldP spid="7189" grpId="0"/>
      <p:bldP spid="719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-120649"/>
            <a:ext cx="8191500" cy="1865312"/>
          </a:xfrm>
        </p:spPr>
        <p:txBody>
          <a:bodyPr rIns="132080"/>
          <a:lstStyle/>
          <a:p>
            <a:r>
              <a:rPr lang="en-US" sz="3000" dirty="0">
                <a:latin typeface="Gill Sans" charset="0"/>
                <a:ea typeface="ＭＳ Ｐゴシック" charset="0"/>
              </a:rPr>
              <a:t>GMO (Genetically Modified Organisms): A food whose DNA has been changed to improve its performance</a:t>
            </a:r>
            <a:endParaRPr lang="en-US" sz="3000" u="sng" dirty="0">
              <a:latin typeface="Gill Sans" charset="0"/>
              <a:ea typeface="ＭＳ Ｐゴシック" charset="0"/>
            </a:endParaRPr>
          </a:p>
        </p:txBody>
      </p:sp>
      <p:sp>
        <p:nvSpPr>
          <p:cNvPr id="7170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5932488"/>
            <a:ext cx="8229600" cy="628650"/>
          </a:xfrm>
        </p:spPr>
        <p:txBody>
          <a:bodyPr rIns="132080"/>
          <a:lstStyle/>
          <a:p>
            <a:pPr algn="ctr">
              <a:buFont typeface="Arial" charset="0"/>
              <a:buNone/>
              <a:defRPr/>
            </a:pPr>
            <a:r>
              <a:rPr lang="en-US" b="1" dirty="0" smtClean="0">
                <a:solidFill>
                  <a:srgbClr val="430A1F"/>
                </a:solidFill>
                <a:latin typeface="+mj-lt"/>
                <a:ea typeface="ＭＳ Ｐゴシック" charset="0"/>
                <a:cs typeface="Times New Roman Bold" charset="0"/>
                <a:sym typeface="Times New Roman Bold" charset="0"/>
              </a:rPr>
              <a:t>Which foods may </a:t>
            </a:r>
            <a:r>
              <a:rPr lang="en-US" b="1" dirty="0">
                <a:solidFill>
                  <a:srgbClr val="430A1F"/>
                </a:solidFill>
                <a:latin typeface="+mj-lt"/>
                <a:ea typeface="ＭＳ Ｐゴシック" charset="0"/>
                <a:cs typeface="Times New Roman Bold" charset="0"/>
                <a:sym typeface="Times New Roman Bold" charset="0"/>
              </a:rPr>
              <a:t>contain </a:t>
            </a:r>
            <a:r>
              <a:rPr lang="en-US" b="1" dirty="0" smtClean="0">
                <a:solidFill>
                  <a:srgbClr val="430A1F"/>
                </a:solidFill>
                <a:latin typeface="+mj-lt"/>
                <a:ea typeface="ＭＳ Ｐゴシック" charset="0"/>
                <a:cs typeface="Times New Roman Bold" charset="0"/>
                <a:sym typeface="Times New Roman Bold" charset="0"/>
              </a:rPr>
              <a:t>Hormones?</a:t>
            </a:r>
            <a:endParaRPr lang="en-US" b="1" dirty="0">
              <a:solidFill>
                <a:srgbClr val="430A1F"/>
              </a:solidFill>
              <a:latin typeface="+mj-lt"/>
              <a:ea typeface="ヒラギノ明朝 ProN W6" charset="0"/>
              <a:cs typeface="ヒラギノ明朝 ProN W6" charset="0"/>
              <a:sym typeface="Times New Roman Bold" charset="0"/>
            </a:endParaRPr>
          </a:p>
        </p:txBody>
      </p:sp>
      <p:pic>
        <p:nvPicPr>
          <p:cNvPr id="7171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700" y="1614488"/>
            <a:ext cx="688975" cy="93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0300" y="1638300"/>
            <a:ext cx="693738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7150" y="1638300"/>
            <a:ext cx="688975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725" y="3052763"/>
            <a:ext cx="695325" cy="93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25" y="3052763"/>
            <a:ext cx="652463" cy="93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8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6525" y="3052763"/>
            <a:ext cx="609600" cy="93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9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963" y="4710113"/>
            <a:ext cx="725487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Picture 10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25" y="4508500"/>
            <a:ext cx="687387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Picture 11"/>
          <p:cNvPicPr>
            <a:picLocks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6525" y="4508500"/>
            <a:ext cx="384175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0" name="Picture 12"/>
          <p:cNvPicPr>
            <a:picLocks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99"/>
          <a:stretch>
            <a:fillRect/>
          </a:stretch>
        </p:blipFill>
        <p:spPr bwMode="auto">
          <a:xfrm>
            <a:off x="1693863" y="1619250"/>
            <a:ext cx="1058862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1" name="Picture 13"/>
          <p:cNvPicPr>
            <a:picLocks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088" y="1511300"/>
            <a:ext cx="1049337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2" name="Picture 14"/>
          <p:cNvPicPr>
            <a:picLocks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313" y="1638300"/>
            <a:ext cx="119062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3" name="Picture 15"/>
          <p:cNvPicPr>
            <a:picLocks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75" y="3057525"/>
            <a:ext cx="172720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4" name="Picture 16"/>
          <p:cNvPicPr>
            <a:picLocks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088" y="2989263"/>
            <a:ext cx="1201737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5" name="Picture 17"/>
          <p:cNvPicPr>
            <a:picLocks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5988" y="2924175"/>
            <a:ext cx="1123950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6" name="Picture 18"/>
          <p:cNvPicPr>
            <a:picLocks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1038" y="4670425"/>
            <a:ext cx="1603375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7" name="Picture 19"/>
          <p:cNvPicPr>
            <a:picLocks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4238" y="4349750"/>
            <a:ext cx="1171575" cy="108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9" name="Rectangle 21"/>
          <p:cNvSpPr>
            <a:spLocks/>
          </p:cNvSpPr>
          <p:nvPr/>
        </p:nvSpPr>
        <p:spPr bwMode="auto">
          <a:xfrm>
            <a:off x="7443788" y="5576888"/>
            <a:ext cx="962025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dirty="0">
                <a:cs typeface="Arial" charset="0"/>
                <a:sym typeface="Arial" charset="0"/>
              </a:rPr>
              <a:t>WHEAT</a:t>
            </a:r>
          </a:p>
        </p:txBody>
      </p:sp>
      <p:sp>
        <p:nvSpPr>
          <p:cNvPr id="7191" name="Rectangle 23"/>
          <p:cNvSpPr>
            <a:spLocks/>
          </p:cNvSpPr>
          <p:nvPr/>
        </p:nvSpPr>
        <p:spPr bwMode="auto">
          <a:xfrm>
            <a:off x="4567238" y="5576888"/>
            <a:ext cx="170815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dirty="0" smtClean="0">
                <a:cs typeface="Arial" charset="0"/>
                <a:sym typeface="Arial" charset="0"/>
              </a:rPr>
              <a:t>CANNED TUNA</a:t>
            </a:r>
            <a:endParaRPr lang="en-US" dirty="0">
              <a:cs typeface="Arial" charset="0"/>
              <a:sym typeface="Arial" charset="0"/>
            </a:endParaRPr>
          </a:p>
        </p:txBody>
      </p:sp>
      <p:pic>
        <p:nvPicPr>
          <p:cNvPr id="25" name="Picture 20"/>
          <p:cNvPicPr>
            <a:picLocks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3088" y="4262438"/>
            <a:ext cx="1401762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Donut 25"/>
          <p:cNvSpPr/>
          <p:nvPr/>
        </p:nvSpPr>
        <p:spPr>
          <a:xfrm>
            <a:off x="4418012" y="2855913"/>
            <a:ext cx="1700212" cy="1604962"/>
          </a:xfrm>
          <a:prstGeom prst="donut">
            <a:avLst>
              <a:gd name="adj" fmla="val 10582"/>
            </a:avLst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Donut 26"/>
          <p:cNvSpPr/>
          <p:nvPr/>
        </p:nvSpPr>
        <p:spPr>
          <a:xfrm>
            <a:off x="7045325" y="2744787"/>
            <a:ext cx="1700212" cy="1604963"/>
          </a:xfrm>
          <a:prstGeom prst="donut">
            <a:avLst>
              <a:gd name="adj" fmla="val 10582"/>
            </a:avLst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Donut 27"/>
          <p:cNvSpPr/>
          <p:nvPr/>
        </p:nvSpPr>
        <p:spPr>
          <a:xfrm>
            <a:off x="4265612" y="1331914"/>
            <a:ext cx="1700213" cy="1604962"/>
          </a:xfrm>
          <a:prstGeom prst="donut">
            <a:avLst>
              <a:gd name="adj" fmla="val 10582"/>
            </a:avLst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30" name="Picture 21"/>
          <p:cNvPicPr>
            <a:picLocks noChangeArrowheads="1"/>
          </p:cNvPicPr>
          <p:nvPr/>
        </p:nvPicPr>
        <p:blipFill>
          <a:blip r:embed="rId21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2101850"/>
            <a:ext cx="1079501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Donut 30"/>
          <p:cNvSpPr/>
          <p:nvPr/>
        </p:nvSpPr>
        <p:spPr>
          <a:xfrm>
            <a:off x="7045325" y="4302125"/>
            <a:ext cx="1700212" cy="1604963"/>
          </a:xfrm>
          <a:prstGeom prst="donut">
            <a:avLst>
              <a:gd name="adj" fmla="val 10582"/>
            </a:avLst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218938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idx="1"/>
          </p:nvPr>
        </p:nvSpPr>
        <p:spPr>
          <a:xfrm>
            <a:off x="635000" y="5916613"/>
            <a:ext cx="8229600" cy="628650"/>
          </a:xfrm>
        </p:spPr>
        <p:txBody>
          <a:bodyPr rIns="132080"/>
          <a:lstStyle/>
          <a:p>
            <a:pPr algn="ctr">
              <a:buFont typeface="Arial" charset="0"/>
              <a:buNone/>
              <a:defRPr/>
            </a:pPr>
            <a:r>
              <a:rPr lang="en-US" b="1" dirty="0">
                <a:solidFill>
                  <a:srgbClr val="430A1F"/>
                </a:solidFill>
                <a:latin typeface="+mj-lt"/>
                <a:ea typeface="ＭＳ Ｐゴシック" charset="0"/>
                <a:cs typeface="Times New Roman Bold" charset="0"/>
                <a:sym typeface="Times New Roman Bold" charset="0"/>
              </a:rPr>
              <a:t>Which </a:t>
            </a:r>
            <a:r>
              <a:rPr lang="en-US" b="1" dirty="0" smtClean="0">
                <a:solidFill>
                  <a:srgbClr val="430A1F"/>
                </a:solidFill>
                <a:latin typeface="+mj-lt"/>
                <a:ea typeface="ＭＳ Ｐゴシック" charset="0"/>
                <a:cs typeface="Times New Roman Bold" charset="0"/>
                <a:sym typeface="Times New Roman Bold" charset="0"/>
              </a:rPr>
              <a:t>THREE foods may contain </a:t>
            </a:r>
            <a:r>
              <a:rPr lang="en-US" b="1" dirty="0">
                <a:solidFill>
                  <a:srgbClr val="430A1F"/>
                </a:solidFill>
                <a:latin typeface="+mj-lt"/>
                <a:ea typeface="ＭＳ Ｐゴシック" charset="0"/>
                <a:cs typeface="Times New Roman Bold" charset="0"/>
                <a:sym typeface="Times New Roman Bold" charset="0"/>
              </a:rPr>
              <a:t>Antibiotics?</a:t>
            </a:r>
            <a:endParaRPr lang="en-US" b="1" dirty="0">
              <a:solidFill>
                <a:srgbClr val="430A1F"/>
              </a:solidFill>
              <a:latin typeface="+mj-lt"/>
              <a:ea typeface="ヒラギノ明朝 ProN W6" charset="0"/>
              <a:cs typeface="ヒラギノ明朝 ProN W6" charset="0"/>
              <a:sym typeface="Times New Roman Bold" charset="0"/>
            </a:endParaRPr>
          </a:p>
        </p:txBody>
      </p:sp>
      <p:pic>
        <p:nvPicPr>
          <p:cNvPr id="22551" name="Picture 23"/>
          <p:cNvPicPr>
            <a:picLocks noChangeArrowheads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2243138"/>
            <a:ext cx="1079501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3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700" y="1614488"/>
            <a:ext cx="688975" cy="93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4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0300" y="1638300"/>
            <a:ext cx="693738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5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7150" y="1638300"/>
            <a:ext cx="688975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6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725" y="3052763"/>
            <a:ext cx="695325" cy="93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7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25" y="3052763"/>
            <a:ext cx="652463" cy="93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8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6525" y="3052763"/>
            <a:ext cx="609600" cy="93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9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963" y="4710113"/>
            <a:ext cx="725487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10"/>
          <p:cNvPicPr>
            <a:picLocks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25" y="4508500"/>
            <a:ext cx="687387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11"/>
          <p:cNvPicPr>
            <a:picLocks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6525" y="4508500"/>
            <a:ext cx="384175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12"/>
          <p:cNvPicPr>
            <a:picLocks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99"/>
          <a:stretch>
            <a:fillRect/>
          </a:stretch>
        </p:blipFill>
        <p:spPr bwMode="auto">
          <a:xfrm>
            <a:off x="1693863" y="1619250"/>
            <a:ext cx="1058862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14"/>
          <p:cNvPicPr>
            <a:picLocks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313" y="1638300"/>
            <a:ext cx="119062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15"/>
          <p:cNvPicPr>
            <a:picLocks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75" y="3057525"/>
            <a:ext cx="172720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16"/>
          <p:cNvPicPr>
            <a:picLocks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088" y="2989263"/>
            <a:ext cx="1201737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17"/>
          <p:cNvPicPr>
            <a:picLocks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5988" y="2924175"/>
            <a:ext cx="1123950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Picture 18"/>
          <p:cNvPicPr>
            <a:picLocks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1038" y="4670425"/>
            <a:ext cx="1603375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Picture 19"/>
          <p:cNvPicPr>
            <a:picLocks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4238" y="4349750"/>
            <a:ext cx="1171575" cy="108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" name="Rectangle 21"/>
          <p:cNvSpPr>
            <a:spLocks/>
          </p:cNvSpPr>
          <p:nvPr/>
        </p:nvSpPr>
        <p:spPr bwMode="auto">
          <a:xfrm>
            <a:off x="7443788" y="5576888"/>
            <a:ext cx="962025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dirty="0">
                <a:cs typeface="Arial" charset="0"/>
                <a:sym typeface="Arial" charset="0"/>
              </a:rPr>
              <a:t>WHEAT</a:t>
            </a:r>
          </a:p>
        </p:txBody>
      </p:sp>
      <p:sp>
        <p:nvSpPr>
          <p:cNvPr id="61" name="Rectangle 23"/>
          <p:cNvSpPr>
            <a:spLocks/>
          </p:cNvSpPr>
          <p:nvPr/>
        </p:nvSpPr>
        <p:spPr bwMode="auto">
          <a:xfrm>
            <a:off x="4567238" y="5576888"/>
            <a:ext cx="170815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dirty="0" smtClean="0">
                <a:cs typeface="Arial" charset="0"/>
                <a:sym typeface="Arial" charset="0"/>
              </a:rPr>
              <a:t>CANNED TUNA</a:t>
            </a:r>
            <a:endParaRPr lang="en-US" dirty="0">
              <a:cs typeface="Arial" charset="0"/>
              <a:sym typeface="Arial" charset="0"/>
            </a:endParaRPr>
          </a:p>
        </p:txBody>
      </p:sp>
      <p:pic>
        <p:nvPicPr>
          <p:cNvPr id="62" name="Picture 20"/>
          <p:cNvPicPr>
            <a:picLocks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3088" y="4262438"/>
            <a:ext cx="1401762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Picture 13"/>
          <p:cNvPicPr>
            <a:picLocks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088" y="1511300"/>
            <a:ext cx="1049337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1" name="Rectangle 1"/>
          <p:cNvSpPr>
            <a:spLocks noGrp="1" noChangeArrowheads="1"/>
          </p:cNvSpPr>
          <p:nvPr>
            <p:ph type="title"/>
          </p:nvPr>
        </p:nvSpPr>
        <p:spPr>
          <a:xfrm>
            <a:off x="300038" y="147638"/>
            <a:ext cx="8589962" cy="1955800"/>
          </a:xfrm>
        </p:spPr>
        <p:txBody>
          <a:bodyPr rIns="132080"/>
          <a:lstStyle/>
          <a:p>
            <a:r>
              <a:rPr lang="en-US" sz="3000" dirty="0">
                <a:latin typeface="Gill Sans" charset="0"/>
                <a:ea typeface="ＭＳ Ｐゴシック" charset="0"/>
              </a:rPr>
              <a:t>Antibiotic: </a:t>
            </a:r>
            <a:br>
              <a:rPr lang="en-US" sz="3000" dirty="0">
                <a:latin typeface="Gill Sans" charset="0"/>
                <a:ea typeface="ＭＳ Ｐゴシック" charset="0"/>
              </a:rPr>
            </a:br>
            <a:r>
              <a:rPr lang="en-US" sz="3000" dirty="0">
                <a:latin typeface="Gill Sans" charset="0"/>
                <a:ea typeface="ＭＳ Ｐゴシック" charset="0"/>
              </a:rPr>
              <a:t>Chemical added to prevent disease in animals living in crowded conditions or to increase rate of growth</a:t>
            </a:r>
            <a:r>
              <a:rPr lang="en-US" sz="3000" u="sng" dirty="0">
                <a:latin typeface="Gill Sans" charset="0"/>
                <a:ea typeface="ＭＳ Ｐゴシック" charset="0"/>
              </a:rPr>
              <a:t/>
            </a:r>
            <a:br>
              <a:rPr lang="en-US" sz="3000" u="sng" dirty="0">
                <a:latin typeface="Gill Sans" charset="0"/>
                <a:ea typeface="ＭＳ Ｐゴシック" charset="0"/>
              </a:rPr>
            </a:br>
            <a:endParaRPr lang="en-US" sz="3000" u="sng" dirty="0">
              <a:latin typeface="Gill Sans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1150852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build="p" autoUpdateAnimBg="0"/>
      <p:bldP spid="60" grpId="0"/>
      <p:bldP spid="6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Grp="1" noChangeArrowheads="1"/>
          </p:cNvSpPr>
          <p:nvPr>
            <p:ph type="title"/>
          </p:nvPr>
        </p:nvSpPr>
        <p:spPr>
          <a:xfrm>
            <a:off x="300038" y="147638"/>
            <a:ext cx="8589962" cy="1955800"/>
          </a:xfrm>
        </p:spPr>
        <p:txBody>
          <a:bodyPr rIns="132080"/>
          <a:lstStyle/>
          <a:p>
            <a:r>
              <a:rPr lang="en-US" sz="3000">
                <a:latin typeface="Gill Sans" charset="0"/>
                <a:ea typeface="ＭＳ Ｐゴシック" charset="0"/>
              </a:rPr>
              <a:t>Antibiotic: </a:t>
            </a:r>
            <a:br>
              <a:rPr lang="en-US" sz="3000">
                <a:latin typeface="Gill Sans" charset="0"/>
                <a:ea typeface="ＭＳ Ｐゴシック" charset="0"/>
              </a:rPr>
            </a:br>
            <a:r>
              <a:rPr lang="en-US" sz="3000">
                <a:latin typeface="Gill Sans" charset="0"/>
                <a:ea typeface="ＭＳ Ｐゴシック" charset="0"/>
              </a:rPr>
              <a:t>Chemical added to prevent disease in animals living in crowded conditions or to increase rate of growth</a:t>
            </a:r>
            <a:r>
              <a:rPr lang="en-US" sz="3000" u="sng">
                <a:latin typeface="Gill Sans" charset="0"/>
                <a:ea typeface="ＭＳ Ｐゴシック" charset="0"/>
              </a:rPr>
              <a:t/>
            </a:r>
            <a:br>
              <a:rPr lang="en-US" sz="3000" u="sng">
                <a:latin typeface="Gill Sans" charset="0"/>
                <a:ea typeface="ＭＳ Ｐゴシック" charset="0"/>
              </a:rPr>
            </a:br>
            <a:endParaRPr lang="en-US" sz="3000" u="sng">
              <a:latin typeface="Gill Sans" charset="0"/>
              <a:ea typeface="ＭＳ Ｐゴシック" charset="0"/>
            </a:endParaRPr>
          </a:p>
        </p:txBody>
      </p:sp>
      <p:sp>
        <p:nvSpPr>
          <p:cNvPr id="10242" name="Rectangle 2"/>
          <p:cNvSpPr>
            <a:spLocks noGrp="1" noChangeArrowheads="1"/>
          </p:cNvSpPr>
          <p:nvPr>
            <p:ph idx="1"/>
          </p:nvPr>
        </p:nvSpPr>
        <p:spPr>
          <a:xfrm>
            <a:off x="635000" y="5916613"/>
            <a:ext cx="8229600" cy="628650"/>
          </a:xfrm>
        </p:spPr>
        <p:txBody>
          <a:bodyPr rIns="132080"/>
          <a:lstStyle/>
          <a:p>
            <a:pPr algn="ctr">
              <a:buFont typeface="Arial" charset="0"/>
              <a:buNone/>
              <a:defRPr/>
            </a:pPr>
            <a:r>
              <a:rPr lang="en-US" b="1" dirty="0">
                <a:solidFill>
                  <a:srgbClr val="430A1F"/>
                </a:solidFill>
                <a:latin typeface="+mj-lt"/>
                <a:ea typeface="ＭＳ Ｐゴシック" charset="0"/>
                <a:cs typeface="Times New Roman Bold" charset="0"/>
                <a:sym typeface="Times New Roman Bold" charset="0"/>
              </a:rPr>
              <a:t>Which </a:t>
            </a:r>
            <a:r>
              <a:rPr lang="en-US" b="1" dirty="0" smtClean="0">
                <a:solidFill>
                  <a:srgbClr val="430A1F"/>
                </a:solidFill>
                <a:latin typeface="+mj-lt"/>
                <a:ea typeface="ＭＳ Ｐゴシック" charset="0"/>
                <a:cs typeface="Times New Roman Bold" charset="0"/>
                <a:sym typeface="Times New Roman Bold" charset="0"/>
              </a:rPr>
              <a:t>THREE foods may contain </a:t>
            </a:r>
            <a:r>
              <a:rPr lang="en-US" b="1" dirty="0">
                <a:solidFill>
                  <a:srgbClr val="430A1F"/>
                </a:solidFill>
                <a:latin typeface="+mj-lt"/>
                <a:ea typeface="ＭＳ Ｐゴシック" charset="0"/>
                <a:cs typeface="Times New Roman Bold" charset="0"/>
                <a:sym typeface="Times New Roman Bold" charset="0"/>
              </a:rPr>
              <a:t>Antibiotics?</a:t>
            </a:r>
            <a:endParaRPr lang="en-US" b="1" dirty="0">
              <a:solidFill>
                <a:srgbClr val="430A1F"/>
              </a:solidFill>
              <a:latin typeface="+mj-lt"/>
              <a:ea typeface="ヒラギノ明朝 ProN W6" charset="0"/>
              <a:cs typeface="ヒラギノ明朝 ProN W6" charset="0"/>
              <a:sym typeface="Times New Roman Bold" charset="0"/>
            </a:endParaRPr>
          </a:p>
        </p:txBody>
      </p:sp>
      <p:pic>
        <p:nvPicPr>
          <p:cNvPr id="10243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700" y="1822450"/>
            <a:ext cx="688975" cy="93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0300" y="1846263"/>
            <a:ext cx="693738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7150" y="1846263"/>
            <a:ext cx="688975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725" y="3260725"/>
            <a:ext cx="695325" cy="93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7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25" y="3260725"/>
            <a:ext cx="652463" cy="93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8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6525" y="3260725"/>
            <a:ext cx="609600" cy="93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9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963" y="4918075"/>
            <a:ext cx="725487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2" name="Picture 12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99"/>
          <a:stretch>
            <a:fillRect/>
          </a:stretch>
        </p:blipFill>
        <p:spPr bwMode="auto">
          <a:xfrm>
            <a:off x="1693863" y="1827213"/>
            <a:ext cx="1058862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3" name="Picture 13"/>
          <p:cNvPicPr>
            <a:picLocks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088" y="1719263"/>
            <a:ext cx="1049337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4" name="Picture 14"/>
          <p:cNvPicPr>
            <a:picLocks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313" y="1846263"/>
            <a:ext cx="119062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5" name="Picture 15"/>
          <p:cNvPicPr>
            <a:picLocks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75" y="3265488"/>
            <a:ext cx="172720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6" name="Picture 16"/>
          <p:cNvPicPr>
            <a:picLocks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088" y="3197225"/>
            <a:ext cx="1201737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7" name="Picture 17"/>
          <p:cNvPicPr>
            <a:picLocks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5988" y="3132138"/>
            <a:ext cx="1123950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8" name="Picture 18"/>
          <p:cNvPicPr>
            <a:picLocks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1038" y="4878388"/>
            <a:ext cx="1603375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1" name="Picture 23"/>
          <p:cNvPicPr>
            <a:picLocks noChangeArrowheads="1"/>
          </p:cNvPicPr>
          <p:nvPr/>
        </p:nvPicPr>
        <p:blipFill>
          <a:blip r:embed="rId17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2243138"/>
            <a:ext cx="1079501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Donut 24"/>
          <p:cNvSpPr/>
          <p:nvPr/>
        </p:nvSpPr>
        <p:spPr>
          <a:xfrm>
            <a:off x="6821488" y="1527175"/>
            <a:ext cx="1700212" cy="1604963"/>
          </a:xfrm>
          <a:prstGeom prst="donut">
            <a:avLst>
              <a:gd name="adj" fmla="val 10582"/>
            </a:avLst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Donut 25"/>
          <p:cNvSpPr/>
          <p:nvPr/>
        </p:nvSpPr>
        <p:spPr>
          <a:xfrm>
            <a:off x="1590675" y="2806700"/>
            <a:ext cx="1700213" cy="1604963"/>
          </a:xfrm>
          <a:prstGeom prst="donut">
            <a:avLst>
              <a:gd name="adj" fmla="val 10582"/>
            </a:avLst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Donut 26"/>
          <p:cNvSpPr/>
          <p:nvPr/>
        </p:nvSpPr>
        <p:spPr>
          <a:xfrm>
            <a:off x="1846263" y="4368800"/>
            <a:ext cx="1700212" cy="1604963"/>
          </a:xfrm>
          <a:prstGeom prst="donut">
            <a:avLst>
              <a:gd name="adj" fmla="val 10582"/>
            </a:avLst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30" name="Picture 10"/>
          <p:cNvPicPr>
            <a:picLocks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25" y="4873625"/>
            <a:ext cx="687387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11"/>
          <p:cNvPicPr>
            <a:picLocks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6525" y="4873625"/>
            <a:ext cx="384175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19"/>
          <p:cNvPicPr>
            <a:picLocks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4238" y="4714875"/>
            <a:ext cx="1171575" cy="108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Rectangle 21"/>
          <p:cNvSpPr>
            <a:spLocks/>
          </p:cNvSpPr>
          <p:nvPr/>
        </p:nvSpPr>
        <p:spPr bwMode="auto">
          <a:xfrm>
            <a:off x="7443788" y="5878513"/>
            <a:ext cx="962025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dirty="0">
                <a:cs typeface="Arial" charset="0"/>
                <a:sym typeface="Arial" charset="0"/>
              </a:rPr>
              <a:t>WHEAT</a:t>
            </a:r>
          </a:p>
        </p:txBody>
      </p:sp>
      <p:sp>
        <p:nvSpPr>
          <p:cNvPr id="34" name="Rectangle 23"/>
          <p:cNvSpPr>
            <a:spLocks/>
          </p:cNvSpPr>
          <p:nvPr/>
        </p:nvSpPr>
        <p:spPr bwMode="auto">
          <a:xfrm>
            <a:off x="4567238" y="5878513"/>
            <a:ext cx="170815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dirty="0" smtClean="0">
                <a:cs typeface="Arial" charset="0"/>
                <a:sym typeface="Arial" charset="0"/>
              </a:rPr>
              <a:t>CANNED TUNA</a:t>
            </a:r>
            <a:endParaRPr lang="en-US" dirty="0">
              <a:cs typeface="Arial" charset="0"/>
              <a:sym typeface="Arial" charset="0"/>
            </a:endParaRPr>
          </a:p>
        </p:txBody>
      </p:sp>
      <p:pic>
        <p:nvPicPr>
          <p:cNvPr id="35" name="Picture 20"/>
          <p:cNvPicPr>
            <a:picLocks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3088" y="4675188"/>
            <a:ext cx="1401762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372491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Grp="1" noChangeArrowheads="1"/>
          </p:cNvSpPr>
          <p:nvPr>
            <p:ph type="title"/>
          </p:nvPr>
        </p:nvSpPr>
        <p:spPr>
          <a:xfrm>
            <a:off x="-79375" y="84138"/>
            <a:ext cx="9245600" cy="1968500"/>
          </a:xfrm>
        </p:spPr>
        <p:txBody>
          <a:bodyPr rIns="132080"/>
          <a:lstStyle/>
          <a:p>
            <a:r>
              <a:rPr lang="en-US" sz="3000">
                <a:latin typeface="Gill Sans" charset="0"/>
                <a:ea typeface="ＭＳ Ｐゴシック" charset="0"/>
              </a:rPr>
              <a:t>Other Food Additives:</a:t>
            </a:r>
            <a:br>
              <a:rPr lang="en-US" sz="3000">
                <a:latin typeface="Gill Sans" charset="0"/>
                <a:ea typeface="ＭＳ Ｐゴシック" charset="0"/>
              </a:rPr>
            </a:br>
            <a:r>
              <a:rPr lang="en-US" sz="3000">
                <a:latin typeface="Gill Sans" charset="0"/>
                <a:ea typeface="ＭＳ Ｐゴシック" charset="0"/>
              </a:rPr>
              <a:t> Chemicals added to make a food last longer be more nutritious or taste and look better, </a:t>
            </a:r>
            <a:r>
              <a:rPr lang="en-US" sz="3000" u="sng">
                <a:latin typeface="Gill Sans" charset="0"/>
                <a:ea typeface="ＭＳ Ｐゴシック" charset="0"/>
              </a:rPr>
              <a:t> </a:t>
            </a:r>
            <a:br>
              <a:rPr lang="en-US" sz="3000" u="sng">
                <a:latin typeface="Gill Sans" charset="0"/>
                <a:ea typeface="ＭＳ Ｐゴシック" charset="0"/>
              </a:rPr>
            </a:br>
            <a:endParaRPr lang="en-US" sz="3000" u="sng">
              <a:latin typeface="Gill Sans" charset="0"/>
              <a:ea typeface="ＭＳ Ｐゴシック" charset="0"/>
            </a:endParaRPr>
          </a:p>
        </p:txBody>
      </p:sp>
      <p:sp>
        <p:nvSpPr>
          <p:cNvPr id="11266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5934075"/>
            <a:ext cx="8229600" cy="628650"/>
          </a:xfrm>
        </p:spPr>
        <p:txBody>
          <a:bodyPr rIns="132080"/>
          <a:lstStyle/>
          <a:p>
            <a:pPr algn="ctr">
              <a:buFont typeface="Arial" charset="0"/>
              <a:buNone/>
              <a:defRPr/>
            </a:pPr>
            <a:r>
              <a:rPr lang="en-US" b="1" dirty="0">
                <a:solidFill>
                  <a:srgbClr val="430A1F"/>
                </a:solidFill>
                <a:latin typeface="+mj-lt"/>
                <a:ea typeface="ＭＳ Ｐゴシック" charset="0"/>
                <a:cs typeface="Times New Roman Bold" charset="0"/>
                <a:sym typeface="Times New Roman Bold" charset="0"/>
              </a:rPr>
              <a:t>Which </a:t>
            </a:r>
            <a:r>
              <a:rPr lang="en-US" b="1" dirty="0" smtClean="0">
                <a:solidFill>
                  <a:srgbClr val="430A1F"/>
                </a:solidFill>
                <a:latin typeface="+mj-lt"/>
                <a:ea typeface="ＭＳ Ｐゴシック" charset="0"/>
                <a:cs typeface="Times New Roman Bold" charset="0"/>
                <a:sym typeface="Times New Roman Bold" charset="0"/>
              </a:rPr>
              <a:t>foods may contain other Additives</a:t>
            </a:r>
            <a:r>
              <a:rPr lang="en-US" b="1" dirty="0">
                <a:solidFill>
                  <a:srgbClr val="430A1F"/>
                </a:solidFill>
                <a:latin typeface="+mj-lt"/>
                <a:ea typeface="ＭＳ Ｐゴシック" charset="0"/>
                <a:cs typeface="Times New Roman Bold" charset="0"/>
                <a:sym typeface="Times New Roman Bold" charset="0"/>
              </a:rPr>
              <a:t>?</a:t>
            </a:r>
            <a:endParaRPr lang="en-US" b="1" dirty="0">
              <a:solidFill>
                <a:srgbClr val="430A1F"/>
              </a:solidFill>
              <a:latin typeface="+mj-lt"/>
              <a:ea typeface="ヒラギノ明朝 ProN W6" charset="0"/>
              <a:cs typeface="ヒラギノ明朝 ProN W6" charset="0"/>
              <a:sym typeface="Times New Roman Bold" charset="0"/>
            </a:endParaRPr>
          </a:p>
        </p:txBody>
      </p:sp>
      <p:pic>
        <p:nvPicPr>
          <p:cNvPr id="11267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700" y="1635125"/>
            <a:ext cx="688975" cy="93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0300" y="1658938"/>
            <a:ext cx="693738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7150" y="1658938"/>
            <a:ext cx="688975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725" y="3073400"/>
            <a:ext cx="695325" cy="93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7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25" y="3073400"/>
            <a:ext cx="652463" cy="93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8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6525" y="3073400"/>
            <a:ext cx="609600" cy="93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9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963" y="4730750"/>
            <a:ext cx="725487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Picture 10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25" y="4664076"/>
            <a:ext cx="687387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5" name="Picture 11"/>
          <p:cNvPicPr>
            <a:picLocks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8612" y="4586289"/>
            <a:ext cx="384175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6" name="Picture 12"/>
          <p:cNvPicPr>
            <a:picLocks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99"/>
          <a:stretch>
            <a:fillRect/>
          </a:stretch>
        </p:blipFill>
        <p:spPr bwMode="auto">
          <a:xfrm>
            <a:off x="1693863" y="1639888"/>
            <a:ext cx="1058862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7" name="Picture 13"/>
          <p:cNvPicPr>
            <a:picLocks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088" y="1531938"/>
            <a:ext cx="1049337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8" name="Picture 14"/>
          <p:cNvPicPr>
            <a:picLocks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313" y="1658938"/>
            <a:ext cx="119062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9" name="Picture 15"/>
          <p:cNvPicPr>
            <a:picLocks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75" y="3078163"/>
            <a:ext cx="172720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0" name="Picture 16"/>
          <p:cNvPicPr>
            <a:picLocks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088" y="3009900"/>
            <a:ext cx="1201737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1" name="Picture 17"/>
          <p:cNvPicPr>
            <a:picLocks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5988" y="2944813"/>
            <a:ext cx="1123950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2" name="Picture 18"/>
          <p:cNvPicPr>
            <a:picLocks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1038" y="4691063"/>
            <a:ext cx="1603375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3" name="Picture 19"/>
          <p:cNvPicPr>
            <a:picLocks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4238" y="4413250"/>
            <a:ext cx="1171575" cy="108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4" name="Picture 20"/>
          <p:cNvPicPr>
            <a:picLocks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576" y="4416425"/>
            <a:ext cx="1401762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73" name="Picture 21"/>
          <p:cNvPicPr>
            <a:picLocks noChangeArrowheads="1"/>
          </p:cNvPicPr>
          <p:nvPr/>
        </p:nvPicPr>
        <p:blipFill>
          <a:blip r:embed="rId21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2055813"/>
            <a:ext cx="1079501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86" name="Rectangle 22"/>
          <p:cNvSpPr>
            <a:spLocks/>
          </p:cNvSpPr>
          <p:nvPr/>
        </p:nvSpPr>
        <p:spPr bwMode="auto">
          <a:xfrm>
            <a:off x="7354888" y="5611813"/>
            <a:ext cx="962025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dirty="0">
                <a:cs typeface="Arial" charset="0"/>
                <a:sym typeface="Arial" charset="0"/>
              </a:rPr>
              <a:t>WHEAT</a:t>
            </a:r>
          </a:p>
        </p:txBody>
      </p:sp>
      <p:sp>
        <p:nvSpPr>
          <p:cNvPr id="24" name="Rectangle 23"/>
          <p:cNvSpPr>
            <a:spLocks/>
          </p:cNvSpPr>
          <p:nvPr/>
        </p:nvSpPr>
        <p:spPr bwMode="auto">
          <a:xfrm>
            <a:off x="4418012" y="5738039"/>
            <a:ext cx="170815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dirty="0" smtClean="0">
                <a:cs typeface="Arial" charset="0"/>
                <a:sym typeface="Arial" charset="0"/>
              </a:rPr>
              <a:t>CANNED TUNA</a:t>
            </a:r>
            <a:endParaRPr lang="en-US" dirty="0">
              <a:cs typeface="Arial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6074776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1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1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1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1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11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build="p" autoUpdateAnimBg="0"/>
      <p:bldP spid="11286" grpId="0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Grp="1" noChangeArrowheads="1"/>
          </p:cNvSpPr>
          <p:nvPr>
            <p:ph type="title"/>
          </p:nvPr>
        </p:nvSpPr>
        <p:spPr>
          <a:xfrm>
            <a:off x="-79375" y="84138"/>
            <a:ext cx="9245600" cy="1968500"/>
          </a:xfrm>
        </p:spPr>
        <p:txBody>
          <a:bodyPr rIns="132080"/>
          <a:lstStyle/>
          <a:p>
            <a:r>
              <a:rPr lang="en-US" sz="3000">
                <a:latin typeface="Gill Sans" charset="0"/>
                <a:ea typeface="ＭＳ Ｐゴシック" charset="0"/>
              </a:rPr>
              <a:t>Other Food Additives:</a:t>
            </a:r>
            <a:br>
              <a:rPr lang="en-US" sz="3000">
                <a:latin typeface="Gill Sans" charset="0"/>
                <a:ea typeface="ＭＳ Ｐゴシック" charset="0"/>
              </a:rPr>
            </a:br>
            <a:r>
              <a:rPr lang="en-US" sz="3000">
                <a:latin typeface="Gill Sans" charset="0"/>
                <a:ea typeface="ＭＳ Ｐゴシック" charset="0"/>
              </a:rPr>
              <a:t> Chemicals added to make a food last longer be more nutritious or taste and look better, </a:t>
            </a:r>
            <a:r>
              <a:rPr lang="en-US" sz="3000" u="sng">
                <a:latin typeface="Gill Sans" charset="0"/>
                <a:ea typeface="ＭＳ Ｐゴシック" charset="0"/>
              </a:rPr>
              <a:t> </a:t>
            </a:r>
            <a:br>
              <a:rPr lang="en-US" sz="3000" u="sng">
                <a:latin typeface="Gill Sans" charset="0"/>
                <a:ea typeface="ＭＳ Ｐゴシック" charset="0"/>
              </a:rPr>
            </a:br>
            <a:endParaRPr lang="en-US" sz="3000" u="sng">
              <a:latin typeface="Gill Sans" charset="0"/>
              <a:ea typeface="ＭＳ Ｐゴシック" charset="0"/>
            </a:endParaRPr>
          </a:p>
        </p:txBody>
      </p:sp>
      <p:sp>
        <p:nvSpPr>
          <p:cNvPr id="11266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5934075"/>
            <a:ext cx="8229600" cy="628650"/>
          </a:xfrm>
        </p:spPr>
        <p:txBody>
          <a:bodyPr rIns="132080"/>
          <a:lstStyle/>
          <a:p>
            <a:pPr algn="ctr">
              <a:buFont typeface="Arial" charset="0"/>
              <a:buNone/>
              <a:defRPr/>
            </a:pPr>
            <a:r>
              <a:rPr lang="en-US" b="1" dirty="0">
                <a:solidFill>
                  <a:srgbClr val="430A1F"/>
                </a:solidFill>
                <a:latin typeface="+mj-lt"/>
                <a:ea typeface="ＭＳ Ｐゴシック" charset="0"/>
                <a:cs typeface="Times New Roman Bold" charset="0"/>
                <a:sym typeface="Times New Roman Bold" charset="0"/>
              </a:rPr>
              <a:t>Which </a:t>
            </a:r>
            <a:r>
              <a:rPr lang="en-US" b="1" dirty="0" smtClean="0">
                <a:solidFill>
                  <a:srgbClr val="430A1F"/>
                </a:solidFill>
                <a:latin typeface="+mj-lt"/>
                <a:ea typeface="ＭＳ Ｐゴシック" charset="0"/>
                <a:cs typeface="Times New Roman Bold" charset="0"/>
                <a:sym typeface="Times New Roman Bold" charset="0"/>
              </a:rPr>
              <a:t>foods may contain other Additives</a:t>
            </a:r>
            <a:r>
              <a:rPr lang="en-US" b="1" dirty="0">
                <a:solidFill>
                  <a:srgbClr val="430A1F"/>
                </a:solidFill>
                <a:latin typeface="+mj-lt"/>
                <a:ea typeface="ＭＳ Ｐゴシック" charset="0"/>
                <a:cs typeface="Times New Roman Bold" charset="0"/>
                <a:sym typeface="Times New Roman Bold" charset="0"/>
              </a:rPr>
              <a:t>?</a:t>
            </a:r>
            <a:endParaRPr lang="en-US" b="1" dirty="0">
              <a:solidFill>
                <a:srgbClr val="430A1F"/>
              </a:solidFill>
              <a:latin typeface="+mj-lt"/>
              <a:ea typeface="ヒラギノ明朝 ProN W6" charset="0"/>
              <a:cs typeface="ヒラギノ明朝 ProN W6" charset="0"/>
              <a:sym typeface="Times New Roman Bold" charset="0"/>
            </a:endParaRPr>
          </a:p>
        </p:txBody>
      </p:sp>
      <p:pic>
        <p:nvPicPr>
          <p:cNvPr id="11267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700" y="1635125"/>
            <a:ext cx="688975" cy="93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0300" y="1658938"/>
            <a:ext cx="693738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7150" y="1658938"/>
            <a:ext cx="688975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725" y="3073400"/>
            <a:ext cx="695325" cy="93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7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25" y="3073400"/>
            <a:ext cx="652463" cy="93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8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6525" y="3073400"/>
            <a:ext cx="609600" cy="93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9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963" y="4730750"/>
            <a:ext cx="725487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Picture 10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25" y="4664076"/>
            <a:ext cx="687387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5" name="Picture 11"/>
          <p:cNvPicPr>
            <a:picLocks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8612" y="4586289"/>
            <a:ext cx="384175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6" name="Picture 12"/>
          <p:cNvPicPr>
            <a:picLocks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99"/>
          <a:stretch>
            <a:fillRect/>
          </a:stretch>
        </p:blipFill>
        <p:spPr bwMode="auto">
          <a:xfrm>
            <a:off x="1693863" y="1639888"/>
            <a:ext cx="1058862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7" name="Picture 13"/>
          <p:cNvPicPr>
            <a:picLocks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088" y="1531938"/>
            <a:ext cx="1049337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8" name="Picture 14"/>
          <p:cNvPicPr>
            <a:picLocks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313" y="1658938"/>
            <a:ext cx="119062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9" name="Picture 15"/>
          <p:cNvPicPr>
            <a:picLocks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75" y="3078163"/>
            <a:ext cx="172720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0" name="Picture 16"/>
          <p:cNvPicPr>
            <a:picLocks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088" y="3009900"/>
            <a:ext cx="1201737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1" name="Picture 17"/>
          <p:cNvPicPr>
            <a:picLocks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5988" y="2944813"/>
            <a:ext cx="1123950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2" name="Picture 18"/>
          <p:cNvPicPr>
            <a:picLocks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1038" y="4691063"/>
            <a:ext cx="1603375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3" name="Picture 19"/>
          <p:cNvPicPr>
            <a:picLocks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4238" y="4413250"/>
            <a:ext cx="1171575" cy="108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4" name="Picture 20"/>
          <p:cNvPicPr>
            <a:picLocks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576" y="4416425"/>
            <a:ext cx="1401762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73" name="Picture 21"/>
          <p:cNvPicPr>
            <a:picLocks noChangeArrowheads="1"/>
          </p:cNvPicPr>
          <p:nvPr/>
        </p:nvPicPr>
        <p:blipFill>
          <a:blip r:embed="rId21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2055813"/>
            <a:ext cx="1079501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86" name="Rectangle 22"/>
          <p:cNvSpPr>
            <a:spLocks/>
          </p:cNvSpPr>
          <p:nvPr/>
        </p:nvSpPr>
        <p:spPr bwMode="auto">
          <a:xfrm>
            <a:off x="7354888" y="5611813"/>
            <a:ext cx="962025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dirty="0">
                <a:cs typeface="Arial" charset="0"/>
                <a:sym typeface="Arial" charset="0"/>
              </a:rPr>
              <a:t>WHEAT</a:t>
            </a:r>
          </a:p>
        </p:txBody>
      </p:sp>
      <p:sp>
        <p:nvSpPr>
          <p:cNvPr id="24" name="Rectangle 23"/>
          <p:cNvSpPr>
            <a:spLocks/>
          </p:cNvSpPr>
          <p:nvPr/>
        </p:nvSpPr>
        <p:spPr bwMode="auto">
          <a:xfrm>
            <a:off x="4418012" y="5738039"/>
            <a:ext cx="170815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dirty="0" smtClean="0">
                <a:cs typeface="Arial" charset="0"/>
                <a:sym typeface="Arial" charset="0"/>
              </a:rPr>
              <a:t>CANNED TUNA</a:t>
            </a:r>
            <a:endParaRPr lang="en-US" dirty="0">
              <a:cs typeface="Arial" charset="0"/>
              <a:sym typeface="Arial" charset="0"/>
            </a:endParaRPr>
          </a:p>
        </p:txBody>
      </p:sp>
      <p:sp>
        <p:nvSpPr>
          <p:cNvPr id="25" name="Donut 24"/>
          <p:cNvSpPr/>
          <p:nvPr/>
        </p:nvSpPr>
        <p:spPr>
          <a:xfrm>
            <a:off x="4468813" y="2732088"/>
            <a:ext cx="1700212" cy="1604962"/>
          </a:xfrm>
          <a:prstGeom prst="donut">
            <a:avLst>
              <a:gd name="adj" fmla="val 10582"/>
            </a:avLst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Donut 25"/>
          <p:cNvSpPr/>
          <p:nvPr/>
        </p:nvSpPr>
        <p:spPr>
          <a:xfrm>
            <a:off x="6932613" y="1363664"/>
            <a:ext cx="1700212" cy="1604962"/>
          </a:xfrm>
          <a:prstGeom prst="donut">
            <a:avLst>
              <a:gd name="adj" fmla="val 10582"/>
            </a:avLst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Donut 26"/>
          <p:cNvSpPr/>
          <p:nvPr/>
        </p:nvSpPr>
        <p:spPr>
          <a:xfrm>
            <a:off x="4546601" y="4416425"/>
            <a:ext cx="1700212" cy="1604962"/>
          </a:xfrm>
          <a:prstGeom prst="donut">
            <a:avLst>
              <a:gd name="adj" fmla="val 10582"/>
            </a:avLst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Donut 27"/>
          <p:cNvSpPr/>
          <p:nvPr/>
        </p:nvSpPr>
        <p:spPr>
          <a:xfrm>
            <a:off x="1335088" y="1339851"/>
            <a:ext cx="1700212" cy="1604962"/>
          </a:xfrm>
          <a:prstGeom prst="donut">
            <a:avLst>
              <a:gd name="adj" fmla="val 10582"/>
            </a:avLst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411817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r>
              <a:rPr lang="en-US">
                <a:latin typeface="Gill Sans" charset="0"/>
                <a:ea typeface="ＭＳ Ｐゴシック" charset="0"/>
              </a:rPr>
              <a:t>ANSWER KEY</a:t>
            </a:r>
          </a:p>
        </p:txBody>
      </p:sp>
      <p:sp>
        <p:nvSpPr>
          <p:cNvPr id="24578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165600"/>
          </a:xfrm>
        </p:spPr>
        <p:txBody>
          <a:bodyPr rIns="132080"/>
          <a:lstStyle/>
          <a:p>
            <a:pPr marL="0" indent="0">
              <a:buFont typeface="Arial" charset="0"/>
              <a:buNone/>
              <a:defRPr/>
            </a:pPr>
            <a:r>
              <a:rPr lang="en-US" b="1" dirty="0" smtClean="0">
                <a:latin typeface="+mj-lt"/>
                <a:ea typeface="ＭＳ Ｐゴシック" charset="0"/>
                <a:cs typeface="Times New Roman" charset="0"/>
                <a:sym typeface="Times New Roman" charset="0"/>
              </a:rPr>
              <a:t>Pesticides: </a:t>
            </a:r>
            <a:r>
              <a:rPr lang="en-US" b="1" dirty="0">
                <a:latin typeface="+mj-lt"/>
                <a:ea typeface="ＭＳ Ｐゴシック" charset="0"/>
                <a:cs typeface="Times New Roman" charset="0"/>
                <a:sym typeface="Times New Roman" charset="0"/>
              </a:rPr>
              <a:t>A, B, E, F, </a:t>
            </a:r>
            <a:r>
              <a:rPr lang="en-US" b="1" dirty="0" smtClean="0">
                <a:latin typeface="+mj-lt"/>
                <a:ea typeface="ＭＳ Ｐゴシック" charset="0"/>
                <a:cs typeface="Times New Roman" charset="0"/>
                <a:sym typeface="Times New Roman" charset="0"/>
              </a:rPr>
              <a:t>I</a:t>
            </a:r>
            <a:endParaRPr lang="en-US" b="1" dirty="0">
              <a:latin typeface="+mj-lt"/>
              <a:ea typeface="ヒラギノ明朝 ProN W3" charset="0"/>
              <a:cs typeface="ヒラギノ明朝 ProN W3" charset="0"/>
              <a:sym typeface="Times New Roman" charset="0"/>
            </a:endParaRPr>
          </a:p>
          <a:p>
            <a:pPr marL="0" indent="0">
              <a:lnSpc>
                <a:spcPct val="150000"/>
              </a:lnSpc>
              <a:buFont typeface="Arial" charset="0"/>
              <a:buNone/>
              <a:defRPr/>
            </a:pPr>
            <a:r>
              <a:rPr lang="en-US" b="1" dirty="0" smtClean="0">
                <a:latin typeface="+mj-lt"/>
                <a:ea typeface="ＭＳ Ｐゴシック" charset="0"/>
                <a:cs typeface="Times New Roman" charset="0"/>
                <a:sym typeface="Times New Roman" charset="0"/>
              </a:rPr>
              <a:t>Hormones: </a:t>
            </a:r>
            <a:r>
              <a:rPr lang="en-US" b="1" dirty="0">
                <a:latin typeface="+mj-lt"/>
                <a:ea typeface="ＭＳ Ｐゴシック" charset="0"/>
                <a:cs typeface="Times New Roman" charset="0"/>
                <a:sym typeface="Times New Roman" charset="0"/>
              </a:rPr>
              <a:t>C, D, </a:t>
            </a:r>
            <a:r>
              <a:rPr lang="en-US" b="1" dirty="0" smtClean="0">
                <a:latin typeface="+mj-lt"/>
                <a:ea typeface="ＭＳ Ｐゴシック" charset="0"/>
                <a:cs typeface="Times New Roman" charset="0"/>
                <a:sym typeface="Times New Roman" charset="0"/>
              </a:rPr>
              <a:t>G</a:t>
            </a:r>
            <a:endParaRPr lang="en-US" b="1" dirty="0">
              <a:latin typeface="+mj-lt"/>
              <a:ea typeface="ヒラギノ明朝 ProN W3" charset="0"/>
              <a:cs typeface="ヒラギノ明朝 ProN W3" charset="0"/>
              <a:sym typeface="Times New Roman" charset="0"/>
            </a:endParaRPr>
          </a:p>
          <a:p>
            <a:pPr marL="0" indent="0">
              <a:lnSpc>
                <a:spcPct val="150000"/>
              </a:lnSpc>
              <a:buFont typeface="Arial" charset="0"/>
              <a:buNone/>
              <a:defRPr/>
            </a:pPr>
            <a:r>
              <a:rPr lang="en-US" b="1" dirty="0" smtClean="0">
                <a:latin typeface="+mj-lt"/>
                <a:ea typeface="ＭＳ Ｐゴシック" charset="0"/>
                <a:cs typeface="Times New Roman" charset="0"/>
                <a:sym typeface="Times New Roman" charset="0"/>
              </a:rPr>
              <a:t>GMO: </a:t>
            </a:r>
            <a:r>
              <a:rPr lang="en-US" b="1" dirty="0">
                <a:latin typeface="+mj-lt"/>
                <a:ea typeface="ＭＳ Ｐゴシック" charset="0"/>
                <a:cs typeface="Times New Roman" charset="0"/>
                <a:sym typeface="Times New Roman" charset="0"/>
              </a:rPr>
              <a:t>B, E, F, I</a:t>
            </a:r>
            <a:endParaRPr lang="en-US" b="1" dirty="0">
              <a:latin typeface="+mj-lt"/>
              <a:ea typeface="ヒラギノ明朝 ProN W3" charset="0"/>
              <a:cs typeface="ヒラギノ明朝 ProN W3" charset="0"/>
              <a:sym typeface="Times New Roman" charset="0"/>
            </a:endParaRPr>
          </a:p>
          <a:p>
            <a:pPr marL="0" indent="0">
              <a:lnSpc>
                <a:spcPct val="150000"/>
              </a:lnSpc>
              <a:buFont typeface="Arial" charset="0"/>
              <a:buNone/>
              <a:defRPr/>
            </a:pPr>
            <a:r>
              <a:rPr lang="en-US" b="1" dirty="0" smtClean="0">
                <a:latin typeface="+mj-lt"/>
                <a:ea typeface="ＭＳ Ｐゴシック" charset="0"/>
                <a:cs typeface="Times New Roman" charset="0"/>
                <a:sym typeface="Times New Roman" charset="0"/>
              </a:rPr>
              <a:t>Antibiotic: </a:t>
            </a:r>
            <a:r>
              <a:rPr lang="en-US" b="1" dirty="0">
                <a:latin typeface="+mj-lt"/>
                <a:ea typeface="ＭＳ Ｐゴシック" charset="0"/>
                <a:cs typeface="Times New Roman" charset="0"/>
                <a:sym typeface="Times New Roman" charset="0"/>
              </a:rPr>
              <a:t>C, D, </a:t>
            </a:r>
            <a:r>
              <a:rPr lang="en-US" b="1" dirty="0" smtClean="0">
                <a:latin typeface="+mj-lt"/>
                <a:ea typeface="ＭＳ Ｐゴシック" charset="0"/>
                <a:cs typeface="Times New Roman" charset="0"/>
                <a:sym typeface="Times New Roman" charset="0"/>
              </a:rPr>
              <a:t>G</a:t>
            </a:r>
            <a:endParaRPr lang="en-US" b="1" dirty="0">
              <a:latin typeface="+mj-lt"/>
              <a:ea typeface="ヒラギノ明朝 ProN W3" charset="0"/>
              <a:cs typeface="ヒラギノ明朝 ProN W3" charset="0"/>
              <a:sym typeface="Times New Roman" charset="0"/>
            </a:endParaRPr>
          </a:p>
          <a:p>
            <a:pPr marL="0" indent="0">
              <a:buFont typeface="Arial" charset="0"/>
              <a:buNone/>
              <a:defRPr/>
            </a:pPr>
            <a:r>
              <a:rPr lang="en-US" b="1" dirty="0" smtClean="0">
                <a:latin typeface="+mj-lt"/>
                <a:ea typeface="ＭＳ Ｐゴシック" charset="0"/>
                <a:cs typeface="Times New Roman" charset="0"/>
                <a:sym typeface="Times New Roman" charset="0"/>
              </a:rPr>
              <a:t>Additives: </a:t>
            </a:r>
            <a:r>
              <a:rPr lang="en-US" b="1" dirty="0">
                <a:latin typeface="+mj-lt"/>
                <a:ea typeface="ＭＳ Ｐゴシック" charset="0"/>
                <a:cs typeface="Times New Roman" charset="0"/>
                <a:sym typeface="Times New Roman" charset="0"/>
              </a:rPr>
              <a:t>A (wax), </a:t>
            </a:r>
            <a:r>
              <a:rPr lang="en-US" b="1" dirty="0" smtClean="0">
                <a:latin typeface="+mj-lt"/>
                <a:ea typeface="ＭＳ Ｐゴシック" charset="0"/>
                <a:cs typeface="Times New Roman" charset="0"/>
                <a:sym typeface="Times New Roman" charset="0"/>
              </a:rPr>
              <a:t>C (vitamins), E (BPA), H (mercury) </a:t>
            </a:r>
            <a:endParaRPr lang="en-US" b="1" dirty="0">
              <a:latin typeface="+mj-lt"/>
              <a:ea typeface="ヒラギノ明朝 ProN W3" charset="0"/>
              <a:cs typeface="ヒラギノ明朝 ProN W3" charset="0"/>
              <a:sym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9339186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r>
              <a:rPr lang="en-US" sz="3200">
                <a:latin typeface="Gill Sans" charset="0"/>
                <a:ea typeface="ＭＳ Ｐゴシック" charset="0"/>
              </a:rPr>
              <a:t>Discussion/Debrief</a:t>
            </a:r>
          </a:p>
        </p:txBody>
      </p:sp>
      <p:sp>
        <p:nvSpPr>
          <p:cNvPr id="25603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422400"/>
            <a:ext cx="8229600" cy="4445000"/>
          </a:xfrm>
        </p:spPr>
        <p:txBody>
          <a:bodyPr rIns="132080"/>
          <a:lstStyle/>
          <a:p>
            <a:pPr marL="954088" lvl="1" indent="-457200">
              <a:buFont typeface="Arial"/>
              <a:buChar char="•"/>
              <a:defRPr/>
            </a:pPr>
            <a:r>
              <a:rPr lang="en-US" sz="3200" b="1" dirty="0" smtClean="0">
                <a:latin typeface="+mj-lt"/>
                <a:ea typeface="ヒラギノ明朝 ProN W3" charset="0"/>
                <a:cs typeface="ヒラギノ明朝 ProN W3" charset="0"/>
                <a:sym typeface="Times New Roman" charset="0"/>
              </a:rPr>
              <a:t>Which additives are used to affect the food’s yield, shelf life or nutrition?</a:t>
            </a:r>
          </a:p>
          <a:p>
            <a:pPr marL="496888" lvl="1" indent="0">
              <a:buFont typeface="Arial" charset="0"/>
              <a:buNone/>
              <a:defRPr/>
            </a:pPr>
            <a:endParaRPr lang="en-US" sz="3200" b="1" dirty="0" smtClean="0">
              <a:latin typeface="+mj-lt"/>
              <a:ea typeface="ヒラギノ明朝 ProN W3" charset="0"/>
              <a:cs typeface="ヒラギノ明朝 ProN W3" charset="0"/>
              <a:sym typeface="Times New Roman" charset="0"/>
            </a:endParaRPr>
          </a:p>
          <a:p>
            <a:pPr marL="496888" lvl="1" indent="0">
              <a:buFont typeface="Arial" charset="0"/>
              <a:buNone/>
              <a:defRPr/>
            </a:pPr>
            <a:endParaRPr lang="en-US" sz="3200" b="1" dirty="0">
              <a:latin typeface="+mj-lt"/>
              <a:ea typeface="ヒラギノ明朝 ProN W3" charset="0"/>
              <a:cs typeface="ヒラギノ明朝 ProN W3" charset="0"/>
              <a:sym typeface="Times New Roman" charset="0"/>
            </a:endParaRPr>
          </a:p>
          <a:p>
            <a:pPr marL="954088" lvl="1" indent="-457200">
              <a:buFont typeface="Arial"/>
              <a:buChar char="•"/>
              <a:defRPr/>
            </a:pPr>
            <a:r>
              <a:rPr lang="en-US" sz="3200" b="1" dirty="0" smtClean="0">
                <a:latin typeface="+mj-lt"/>
                <a:ea typeface="ヒラギノ明朝 ProN W3" charset="0"/>
                <a:cs typeface="ヒラギノ明朝 ProN W3" charset="0"/>
                <a:sym typeface="Times New Roman" charset="0"/>
              </a:rPr>
              <a:t>Which additives are used to affect the food’s taste and looks? </a:t>
            </a:r>
            <a:endParaRPr lang="en-US" sz="3200" b="1" dirty="0">
              <a:latin typeface="+mj-lt"/>
              <a:ea typeface="ヒラギノ明朝 ProN W3" charset="0"/>
              <a:cs typeface="ヒラギノ明朝 ProN W3" charset="0"/>
              <a:sym typeface="Times New Roman" charset="0"/>
            </a:endParaRPr>
          </a:p>
        </p:txBody>
      </p:sp>
      <p:sp>
        <p:nvSpPr>
          <p:cNvPr id="40961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fld id="{8A724341-0AB2-6948-9494-0B28FBD18333}" type="slidenum">
              <a:rPr lang="en-US" sz="1200">
                <a:solidFill>
                  <a:srgbClr val="898989"/>
                </a:solidFill>
                <a:latin typeface="Calibri" charset="0"/>
              </a:rPr>
              <a:pPr algn="l" eaLnBrk="1" hangingPunct="1"/>
              <a:t>17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r>
              <a:rPr lang="en-US" sz="3200" dirty="0">
                <a:latin typeface="Gill Sans" charset="0"/>
                <a:ea typeface="ＭＳ Ｐゴシック" charset="0"/>
              </a:rPr>
              <a:t>Discussion/Debrief</a:t>
            </a:r>
          </a:p>
        </p:txBody>
      </p:sp>
      <p:sp>
        <p:nvSpPr>
          <p:cNvPr id="25603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422400"/>
            <a:ext cx="8229600" cy="4933950"/>
          </a:xfrm>
        </p:spPr>
        <p:txBody>
          <a:bodyPr rIns="132080"/>
          <a:lstStyle/>
          <a:p>
            <a:pPr marL="554038" indent="-457200">
              <a:buFont typeface="Arial"/>
              <a:buChar char="•"/>
              <a:defRPr/>
            </a:pPr>
            <a:r>
              <a:rPr lang="en-US" b="1" dirty="0">
                <a:ea typeface="ヒラギノ明朝 ProN W3" charset="0"/>
                <a:cs typeface="ヒラギノ明朝 ProN W3" charset="0"/>
                <a:sym typeface="Times New Roman" charset="0"/>
              </a:rPr>
              <a:t>Which additives are used to affect the food’s yield, shelf life or nutrition?</a:t>
            </a:r>
          </a:p>
          <a:p>
            <a:pPr marL="782638" lvl="1">
              <a:defRPr/>
            </a:pPr>
            <a:r>
              <a:rPr lang="en-US" sz="2400" dirty="0" smtClean="0">
                <a:latin typeface="+mj-lt"/>
                <a:ea typeface="ＭＳ Ｐゴシック" charset="0"/>
                <a:cs typeface="Times New Roman" charset="0"/>
                <a:sym typeface="Times New Roman" charset="0"/>
              </a:rPr>
              <a:t>Increase yields (pesticides, antibiotics, hormones, GMO)</a:t>
            </a:r>
          </a:p>
          <a:p>
            <a:pPr marL="782638" lvl="1">
              <a:defRPr/>
            </a:pPr>
            <a:r>
              <a:rPr lang="en-US" sz="2400" dirty="0" smtClean="0">
                <a:ea typeface="ＭＳ Ｐゴシック" charset="0"/>
                <a:cs typeface="Times New Roman" charset="0"/>
                <a:sym typeface="Times New Roman" charset="0"/>
              </a:rPr>
              <a:t>Increase </a:t>
            </a:r>
            <a:r>
              <a:rPr lang="en-US" sz="2400" dirty="0">
                <a:ea typeface="ＭＳ Ｐゴシック" charset="0"/>
                <a:cs typeface="Times New Roman" charset="0"/>
                <a:sym typeface="Times New Roman" charset="0"/>
              </a:rPr>
              <a:t>shelf </a:t>
            </a:r>
            <a:r>
              <a:rPr lang="en-US" sz="2400" dirty="0" smtClean="0">
                <a:ea typeface="ＭＳ Ｐゴシック" charset="0"/>
                <a:cs typeface="Times New Roman" charset="0"/>
                <a:sym typeface="Times New Roman" charset="0"/>
              </a:rPr>
              <a:t>life (preservatives)</a:t>
            </a:r>
          </a:p>
          <a:p>
            <a:pPr marL="782638" lvl="1">
              <a:defRPr/>
            </a:pPr>
            <a:r>
              <a:rPr lang="en-US" sz="2400" dirty="0">
                <a:ea typeface="ＭＳ Ｐゴシック" charset="0"/>
                <a:cs typeface="Times New Roman" charset="0"/>
                <a:sym typeface="Times New Roman" charset="0"/>
              </a:rPr>
              <a:t>improve nutritive </a:t>
            </a:r>
            <a:r>
              <a:rPr lang="en-US" sz="2400" dirty="0" smtClean="0">
                <a:ea typeface="ＭＳ Ｐゴシック" charset="0"/>
                <a:cs typeface="Times New Roman" charset="0"/>
                <a:sym typeface="Times New Roman" charset="0"/>
              </a:rPr>
              <a:t>value (nutrients)</a:t>
            </a:r>
            <a:endParaRPr lang="en-US" sz="2400" dirty="0">
              <a:ea typeface="ヒラギノ明朝 ProN W3" charset="0"/>
              <a:cs typeface="ヒラギノ明朝 ProN W3" charset="0"/>
              <a:sym typeface="Times New Roman" charset="0"/>
            </a:endParaRPr>
          </a:p>
          <a:p>
            <a:pPr marL="554038" indent="-457200">
              <a:buFont typeface="Arial"/>
              <a:buChar char="•"/>
              <a:defRPr/>
            </a:pPr>
            <a:r>
              <a:rPr lang="en-US" b="1" dirty="0">
                <a:ea typeface="ヒラギノ明朝 ProN W3" charset="0"/>
                <a:cs typeface="ヒラギノ明朝 ProN W3" charset="0"/>
                <a:sym typeface="Times New Roman" charset="0"/>
              </a:rPr>
              <a:t>Which additives are used to affect the food’s taste and looks? </a:t>
            </a:r>
            <a:endParaRPr lang="en-US" sz="2800" dirty="0">
              <a:ea typeface="ヒラギノ明朝 ProN W3" charset="0"/>
              <a:cs typeface="ヒラギノ明朝 ProN W3" charset="0"/>
              <a:sym typeface="Times New Roman" charset="0"/>
            </a:endParaRPr>
          </a:p>
          <a:p>
            <a:pPr marL="782638" lvl="1">
              <a:defRPr/>
            </a:pPr>
            <a:r>
              <a:rPr lang="en-US" sz="2400" dirty="0" smtClean="0">
                <a:latin typeface="+mj-lt"/>
                <a:ea typeface="ＭＳ Ｐゴシック" charset="0"/>
                <a:cs typeface="Times New Roman" charset="0"/>
                <a:sym typeface="Times New Roman" charset="0"/>
              </a:rPr>
              <a:t>Improve taste (sweeteners, salt, MSG)</a:t>
            </a:r>
          </a:p>
          <a:p>
            <a:pPr marL="782638" lvl="1">
              <a:defRPr/>
            </a:pPr>
            <a:r>
              <a:rPr lang="en-US" sz="2400" dirty="0" smtClean="0">
                <a:latin typeface="+mj-lt"/>
                <a:ea typeface="ＭＳ Ｐゴシック" charset="0"/>
                <a:cs typeface="Times New Roman" charset="0"/>
                <a:sym typeface="Times New Roman" charset="0"/>
              </a:rPr>
              <a:t>Improve looks (food colors)</a:t>
            </a:r>
            <a:endParaRPr lang="en-US" sz="2400" dirty="0">
              <a:latin typeface="+mj-lt"/>
              <a:ea typeface="ヒラギノ明朝 ProN W3" charset="0"/>
              <a:cs typeface="ヒラギノ明朝 ProN W3" charset="0"/>
              <a:sym typeface="Times New Roman" charset="0"/>
            </a:endParaRPr>
          </a:p>
        </p:txBody>
      </p:sp>
      <p:sp>
        <p:nvSpPr>
          <p:cNvPr id="41985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fld id="{44326320-F9C7-774E-A551-0BA9C58897FD}" type="slidenum">
              <a:rPr lang="en-US" sz="1200">
                <a:solidFill>
                  <a:srgbClr val="898989"/>
                </a:solidFill>
                <a:latin typeface="Calibri" charset="0"/>
              </a:rPr>
              <a:pPr algn="l" eaLnBrk="1" hangingPunct="1"/>
              <a:t>18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7150"/>
            <a:ext cx="8229600" cy="114300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rIns="40639"/>
          <a:lstStyle/>
          <a:p>
            <a:pPr marL="39688"/>
            <a:r>
              <a:rPr lang="en-US" sz="3200">
                <a:latin typeface="Gill Sans" charset="0"/>
                <a:ea typeface="ＭＳ Ｐゴシック" charset="0"/>
              </a:rPr>
              <a:t>The major food additives that extend shelf life are: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79413" y="1684338"/>
          <a:ext cx="8464551" cy="3513137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821517"/>
                <a:gridCol w="2821517"/>
                <a:gridCol w="2821517"/>
              </a:tblGrid>
              <a:tr h="754922">
                <a:tc>
                  <a:txBody>
                    <a:bodyPr/>
                    <a:lstStyle/>
                    <a:p>
                      <a:r>
                        <a:rPr lang="en-US" sz="3000" dirty="0" smtClean="0">
                          <a:solidFill>
                            <a:srgbClr val="000000"/>
                          </a:solidFill>
                        </a:rPr>
                        <a:t>Class</a:t>
                      </a:r>
                      <a:endParaRPr lang="en-US" sz="3000" dirty="0">
                        <a:solidFill>
                          <a:srgbClr val="000000"/>
                        </a:solidFill>
                      </a:endParaRPr>
                    </a:p>
                  </a:txBody>
                  <a:tcPr marL="91444" marR="91444" marT="45716" marB="45716">
                    <a:solidFill>
                      <a:srgbClr val="CCC1D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dirty="0" smtClean="0">
                          <a:solidFill>
                            <a:srgbClr val="000000"/>
                          </a:solidFill>
                        </a:rPr>
                        <a:t>Main</a:t>
                      </a:r>
                      <a:r>
                        <a:rPr lang="en-US" sz="3000" baseline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sz="3000" dirty="0" smtClean="0">
                          <a:solidFill>
                            <a:srgbClr val="000000"/>
                          </a:solidFill>
                        </a:rPr>
                        <a:t>Attributes</a:t>
                      </a:r>
                      <a:endParaRPr lang="en-US" sz="3000" dirty="0">
                        <a:solidFill>
                          <a:srgbClr val="000000"/>
                        </a:solidFill>
                      </a:endParaRPr>
                    </a:p>
                  </a:txBody>
                  <a:tcPr marL="91444" marR="91444" marT="45716" marB="45716">
                    <a:solidFill>
                      <a:srgbClr val="CCC1D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dirty="0" smtClean="0">
                          <a:solidFill>
                            <a:srgbClr val="000000"/>
                          </a:solidFill>
                        </a:rPr>
                        <a:t>Health Risks</a:t>
                      </a:r>
                      <a:endParaRPr lang="en-US" sz="3000" dirty="0">
                        <a:solidFill>
                          <a:srgbClr val="000000"/>
                        </a:solidFill>
                      </a:endParaRPr>
                    </a:p>
                  </a:txBody>
                  <a:tcPr marL="91444" marR="91444" marT="45716" marB="45716">
                    <a:solidFill>
                      <a:srgbClr val="CCC1DA"/>
                    </a:solidFill>
                  </a:tcPr>
                </a:tc>
              </a:tr>
              <a:tr h="919405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Stabilizers and thickeners:</a:t>
                      </a:r>
                    </a:p>
                    <a:p>
                      <a:r>
                        <a:rPr lang="en-US" sz="1800" dirty="0" err="1" smtClean="0"/>
                        <a:t>Pectins</a:t>
                      </a:r>
                      <a:r>
                        <a:rPr lang="en-US" sz="1800" dirty="0" smtClean="0"/>
                        <a:t>,</a:t>
                      </a:r>
                      <a:r>
                        <a:rPr lang="en-US" sz="1800" baseline="0" dirty="0" smtClean="0"/>
                        <a:t> gums, gelatins, and agars</a:t>
                      </a:r>
                      <a:endParaRPr lang="en-US" sz="1800" dirty="0"/>
                    </a:p>
                  </a:txBody>
                  <a:tcPr marL="91444" marR="91444" marT="45708" marB="45708"/>
                </a:tc>
                <a:tc>
                  <a:txBody>
                    <a:bodyPr/>
                    <a:lstStyle/>
                    <a:p>
                      <a:r>
                        <a:rPr lang="en-US" sz="1800" b="1" baseline="0" dirty="0" smtClean="0"/>
                        <a:t>Gives </a:t>
                      </a:r>
                      <a:r>
                        <a:rPr lang="en-US" sz="1800" b="1" dirty="0" smtClean="0"/>
                        <a:t>a smooth</a:t>
                      </a:r>
                      <a:r>
                        <a:rPr lang="en-US" sz="1800" b="1" baseline="0" dirty="0" smtClean="0"/>
                        <a:t> texture and uniform color</a:t>
                      </a:r>
                      <a:endParaRPr lang="en-US" sz="1800" b="1" dirty="0"/>
                    </a:p>
                  </a:txBody>
                  <a:tcPr marL="91444" marR="91444" marT="45708" marB="45708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No known</a:t>
                      </a:r>
                      <a:r>
                        <a:rPr lang="en-US" sz="1800" b="1" baseline="0" dirty="0" smtClean="0"/>
                        <a:t> health risks</a:t>
                      </a:r>
                      <a:endParaRPr lang="en-US" sz="1800" b="1" dirty="0"/>
                    </a:p>
                  </a:txBody>
                  <a:tcPr marL="91444" marR="91444" marT="45708" marB="45708"/>
                </a:tc>
              </a:tr>
              <a:tr h="919405">
                <a:tc>
                  <a:txBody>
                    <a:bodyPr/>
                    <a:lstStyle/>
                    <a:p>
                      <a:r>
                        <a:rPr lang="en-US" sz="1800" b="1" dirty="0" err="1" smtClean="0"/>
                        <a:t>Sequestrants</a:t>
                      </a:r>
                      <a:r>
                        <a:rPr lang="en-US" sz="1800" b="1" dirty="0" smtClean="0"/>
                        <a:t>:</a:t>
                      </a:r>
                    </a:p>
                    <a:p>
                      <a:r>
                        <a:rPr lang="en-US" sz="1800" dirty="0" smtClean="0"/>
                        <a:t>EDTA and citric acid</a:t>
                      </a:r>
                    </a:p>
                  </a:txBody>
                  <a:tcPr marL="91444" marR="91444" marT="45716" marB="45716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Preserve food containing fats</a:t>
                      </a:r>
                    </a:p>
                  </a:txBody>
                  <a:tcPr marL="91444" marR="91444" marT="45716" marB="45716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No known</a:t>
                      </a:r>
                      <a:r>
                        <a:rPr lang="en-US" sz="1800" b="1" baseline="0" dirty="0" smtClean="0"/>
                        <a:t> health risks</a:t>
                      </a:r>
                      <a:endParaRPr lang="en-US" sz="1800" b="1" dirty="0" smtClean="0"/>
                    </a:p>
                  </a:txBody>
                  <a:tcPr marL="91444" marR="91444" marT="45716" marB="45716"/>
                </a:tc>
              </a:tr>
              <a:tr h="919405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Curing and pickling</a:t>
                      </a:r>
                      <a:r>
                        <a:rPr lang="en-US" sz="1800" b="1" baseline="0" dirty="0" smtClean="0"/>
                        <a:t> agents</a:t>
                      </a:r>
                      <a:r>
                        <a:rPr lang="en-US" sz="1800" baseline="0" dirty="0" smtClean="0"/>
                        <a:t>:</a:t>
                      </a:r>
                    </a:p>
                    <a:p>
                      <a:r>
                        <a:rPr lang="en-US" sz="1800" baseline="0" dirty="0" smtClean="0"/>
                        <a:t>Salt, nitrates, and nitrites</a:t>
                      </a:r>
                      <a:endParaRPr lang="en-US" sz="1800" dirty="0"/>
                    </a:p>
                  </a:txBody>
                  <a:tcPr marL="91444" marR="91444" marT="45716" marB="45716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Prevent growth of bacteria</a:t>
                      </a:r>
                      <a:r>
                        <a:rPr lang="en-US" sz="1800" b="1" baseline="0" dirty="0" smtClean="0"/>
                        <a:t>, especially  </a:t>
                      </a:r>
                      <a:r>
                        <a:rPr lang="en-US" sz="1800" b="1" baseline="0" dirty="0" err="1" smtClean="0"/>
                        <a:t>botulinum</a:t>
                      </a:r>
                      <a:endParaRPr lang="en-US" sz="1800" b="1" dirty="0"/>
                    </a:p>
                  </a:txBody>
                  <a:tcPr marL="91444" marR="91444" marT="45716" marB="45716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Should</a:t>
                      </a:r>
                      <a:r>
                        <a:rPr lang="en-US" sz="1800" b="1" baseline="0" dirty="0" smtClean="0"/>
                        <a:t> be avoided during pregnancy</a:t>
                      </a:r>
                      <a:endParaRPr lang="en-US" sz="1800" b="1" dirty="0" smtClean="0"/>
                    </a:p>
                    <a:p>
                      <a:endParaRPr lang="en-US" sz="1800" b="1" dirty="0"/>
                    </a:p>
                  </a:txBody>
                  <a:tcPr marL="91444" marR="91444" marT="45716" marB="45716"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7163"/>
            <a:ext cx="8229600" cy="114300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Gill Sans" charset="0"/>
                <a:ea typeface="ＭＳ Ｐゴシック" charset="0"/>
              </a:rPr>
              <a:t>Do Now</a:t>
            </a:r>
          </a:p>
        </p:txBody>
      </p:sp>
      <p:sp>
        <p:nvSpPr>
          <p:cNvPr id="1638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00163"/>
            <a:ext cx="8229600" cy="455930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04800" indent="-304800">
              <a:defRPr/>
            </a:pPr>
            <a:r>
              <a:rPr lang="en-US" dirty="0" smtClean="0">
                <a:latin typeface="+mj-lt"/>
                <a:ea typeface="ＭＳ Ｐゴシック" charset="0"/>
                <a:cs typeface="Times New Roman" charset="0"/>
                <a:sym typeface="Times New Roman" charset="0"/>
              </a:rPr>
              <a:t>Work in groups to brainstorm the food additives in the following categories:</a:t>
            </a:r>
          </a:p>
          <a:p>
            <a:pPr marL="0" indent="0">
              <a:buFont typeface="Arial" charset="0"/>
              <a:buNone/>
              <a:defRPr/>
            </a:pPr>
            <a:r>
              <a:rPr lang="en-US" dirty="0">
                <a:latin typeface="+mj-lt"/>
                <a:ea typeface="ＭＳ Ｐゴシック" charset="0"/>
                <a:cs typeface="Times New Roman" charset="0"/>
                <a:sym typeface="Times New Roman" charset="0"/>
              </a:rPr>
              <a:t>	</a:t>
            </a:r>
            <a:r>
              <a:rPr lang="en-US" dirty="0" smtClean="0">
                <a:latin typeface="+mj-lt"/>
                <a:ea typeface="ＭＳ Ｐゴシック" charset="0"/>
                <a:cs typeface="Times New Roman" charset="0"/>
                <a:sym typeface="Times New Roman" charset="0"/>
              </a:rPr>
              <a:t> </a:t>
            </a:r>
          </a:p>
          <a:p>
            <a:pPr marL="1104900" lvl="2" indent="-304800">
              <a:defRPr/>
            </a:pPr>
            <a:r>
              <a:rPr lang="en-US" sz="3200" dirty="0" smtClean="0">
                <a:latin typeface="+mj-lt"/>
                <a:ea typeface="ＭＳ Ｐゴシック" charset="0"/>
                <a:cs typeface="Times New Roman" charset="0"/>
                <a:sym typeface="Times New Roman" charset="0"/>
              </a:rPr>
              <a:t>Preservatives</a:t>
            </a:r>
          </a:p>
          <a:p>
            <a:pPr marL="1104900" lvl="2" indent="-304800">
              <a:defRPr/>
            </a:pPr>
            <a:r>
              <a:rPr lang="en-US" sz="3200" dirty="0" smtClean="0">
                <a:latin typeface="+mj-lt"/>
                <a:ea typeface="ＭＳ Ｐゴシック" charset="0"/>
                <a:cs typeface="Times New Roman" charset="0"/>
                <a:sym typeface="Times New Roman" charset="0"/>
              </a:rPr>
              <a:t>Nutrients</a:t>
            </a:r>
          </a:p>
          <a:p>
            <a:pPr marL="1104900" lvl="2" indent="-304800">
              <a:defRPr/>
            </a:pPr>
            <a:r>
              <a:rPr lang="en-US" sz="3200" dirty="0" smtClean="0">
                <a:latin typeface="+mj-lt"/>
                <a:ea typeface="ＭＳ Ｐゴシック" charset="0"/>
                <a:cs typeface="Times New Roman" charset="0"/>
                <a:sym typeface="Times New Roman" charset="0"/>
              </a:rPr>
              <a:t>Hormones</a:t>
            </a:r>
          </a:p>
          <a:p>
            <a:pPr marL="1104900" lvl="2" indent="-304800">
              <a:defRPr/>
            </a:pPr>
            <a:r>
              <a:rPr lang="en-US" sz="3200" dirty="0" smtClean="0">
                <a:latin typeface="+mj-lt"/>
                <a:ea typeface="ＭＳ Ｐゴシック" charset="0"/>
                <a:cs typeface="Times New Roman" charset="0"/>
                <a:sym typeface="Times New Roman" charset="0"/>
              </a:rPr>
              <a:t>Pesticides</a:t>
            </a:r>
          </a:p>
          <a:p>
            <a:pPr marL="1104900" lvl="2" indent="-304800">
              <a:defRPr/>
            </a:pPr>
            <a:r>
              <a:rPr lang="en-US" sz="3200" dirty="0" smtClean="0">
                <a:latin typeface="+mj-lt"/>
                <a:ea typeface="ＭＳ Ｐゴシック" charset="0"/>
                <a:cs typeface="Times New Roman" charset="0"/>
                <a:sym typeface="Times New Roman" charset="0"/>
              </a:rPr>
              <a:t>Antibiotics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7150"/>
            <a:ext cx="8229600" cy="114300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rIns="40639"/>
          <a:lstStyle/>
          <a:p>
            <a:pPr marL="39688"/>
            <a:r>
              <a:rPr lang="en-US" sz="3200">
                <a:latin typeface="Gill Sans" charset="0"/>
                <a:ea typeface="ＭＳ Ｐゴシック" charset="0"/>
              </a:rPr>
              <a:t>The major food additives that add or substitute nutrients are: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22250" y="1819275"/>
          <a:ext cx="8464551" cy="165735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821517"/>
                <a:gridCol w="2821517"/>
                <a:gridCol w="2821517"/>
              </a:tblGrid>
              <a:tr h="738092">
                <a:tc>
                  <a:txBody>
                    <a:bodyPr/>
                    <a:lstStyle/>
                    <a:p>
                      <a:r>
                        <a:rPr lang="en-US" sz="3000" dirty="0" smtClean="0">
                          <a:solidFill>
                            <a:srgbClr val="000000"/>
                          </a:solidFill>
                        </a:rPr>
                        <a:t>Class</a:t>
                      </a:r>
                      <a:endParaRPr lang="en-US" sz="3000" dirty="0">
                        <a:solidFill>
                          <a:srgbClr val="000000"/>
                        </a:solidFill>
                      </a:endParaRPr>
                    </a:p>
                  </a:txBody>
                  <a:tcPr marL="91444" marR="91444" marT="45709" marB="45709">
                    <a:solidFill>
                      <a:srgbClr val="CCC1D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dirty="0" smtClean="0">
                          <a:solidFill>
                            <a:srgbClr val="000000"/>
                          </a:solidFill>
                        </a:rPr>
                        <a:t>Main</a:t>
                      </a:r>
                      <a:r>
                        <a:rPr lang="en-US" sz="3000" baseline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sz="3000" dirty="0" smtClean="0">
                          <a:solidFill>
                            <a:srgbClr val="000000"/>
                          </a:solidFill>
                        </a:rPr>
                        <a:t>Attributes</a:t>
                      </a:r>
                      <a:endParaRPr lang="en-US" sz="3000" dirty="0">
                        <a:solidFill>
                          <a:srgbClr val="000000"/>
                        </a:solidFill>
                      </a:endParaRPr>
                    </a:p>
                  </a:txBody>
                  <a:tcPr marL="91444" marR="91444" marT="45709" marB="45709">
                    <a:solidFill>
                      <a:srgbClr val="CCC1D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dirty="0" smtClean="0">
                          <a:solidFill>
                            <a:srgbClr val="000000"/>
                          </a:solidFill>
                        </a:rPr>
                        <a:t>Health Risks</a:t>
                      </a:r>
                      <a:endParaRPr lang="en-US" sz="3000" dirty="0">
                        <a:solidFill>
                          <a:srgbClr val="000000"/>
                        </a:solidFill>
                      </a:endParaRPr>
                    </a:p>
                  </a:txBody>
                  <a:tcPr marL="91444" marR="91444" marT="45709" marB="45709">
                    <a:solidFill>
                      <a:srgbClr val="CCC1DA"/>
                    </a:solidFill>
                  </a:tcPr>
                </a:tc>
              </a:tr>
              <a:tr h="919258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Nutrient supplements:</a:t>
                      </a:r>
                    </a:p>
                    <a:p>
                      <a:r>
                        <a:rPr lang="en-US" sz="1800" dirty="0" smtClean="0"/>
                        <a:t>Vitamin A and D</a:t>
                      </a:r>
                      <a:endParaRPr lang="en-US" sz="1800" dirty="0"/>
                    </a:p>
                  </a:txBody>
                  <a:tcPr marL="91444" marR="91444" marT="45709" marB="45709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Enhance nutrient content</a:t>
                      </a:r>
                      <a:r>
                        <a:rPr lang="en-US" sz="1800" b="1" baseline="0" dirty="0" smtClean="0"/>
                        <a:t> of food</a:t>
                      </a:r>
                      <a:endParaRPr lang="en-US" sz="1800" b="1" dirty="0"/>
                    </a:p>
                  </a:txBody>
                  <a:tcPr marL="91444" marR="91444" marT="45709" marB="45709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No known</a:t>
                      </a:r>
                      <a:r>
                        <a:rPr lang="en-US" sz="1800" b="1" baseline="0" dirty="0" smtClean="0"/>
                        <a:t> health risks</a:t>
                      </a:r>
                      <a:endParaRPr lang="en-US" sz="1800" b="1" dirty="0" smtClean="0"/>
                    </a:p>
                  </a:txBody>
                  <a:tcPr marL="91444" marR="91444" marT="45709" marB="45709"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rIns="40639"/>
          <a:lstStyle/>
          <a:p>
            <a:pPr marL="39688"/>
            <a:r>
              <a:rPr lang="en-US" sz="3200">
                <a:latin typeface="Gill Sans" charset="0"/>
                <a:ea typeface="ＭＳ Ｐゴシック" charset="0"/>
              </a:rPr>
              <a:t>The major food additives that improve taste and looks are: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79413" y="1649413"/>
          <a:ext cx="8464551" cy="4516438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821517"/>
                <a:gridCol w="2821517"/>
                <a:gridCol w="2821517"/>
              </a:tblGrid>
              <a:tr h="771444">
                <a:tc>
                  <a:txBody>
                    <a:bodyPr/>
                    <a:lstStyle/>
                    <a:p>
                      <a:r>
                        <a:rPr lang="en-US" sz="3000" dirty="0" smtClean="0">
                          <a:solidFill>
                            <a:srgbClr val="000000"/>
                          </a:solidFill>
                        </a:rPr>
                        <a:t>Class</a:t>
                      </a:r>
                      <a:endParaRPr lang="en-US" sz="3000" dirty="0">
                        <a:solidFill>
                          <a:srgbClr val="000000"/>
                        </a:solidFill>
                      </a:endParaRPr>
                    </a:p>
                  </a:txBody>
                  <a:tcPr marL="91444" marR="91444" marT="45712" marB="45712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dirty="0" smtClean="0">
                          <a:solidFill>
                            <a:srgbClr val="000000"/>
                          </a:solidFill>
                        </a:rPr>
                        <a:t>Main</a:t>
                      </a:r>
                      <a:r>
                        <a:rPr lang="en-US" sz="3000" baseline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sz="3000" dirty="0" smtClean="0">
                          <a:solidFill>
                            <a:srgbClr val="000000"/>
                          </a:solidFill>
                        </a:rPr>
                        <a:t>Attributes</a:t>
                      </a:r>
                      <a:endParaRPr lang="en-US" sz="3000" dirty="0">
                        <a:solidFill>
                          <a:srgbClr val="000000"/>
                        </a:solidFill>
                      </a:endParaRPr>
                    </a:p>
                  </a:txBody>
                  <a:tcPr marL="91444" marR="91444" marT="45712" marB="45712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dirty="0" smtClean="0">
                          <a:solidFill>
                            <a:srgbClr val="000000"/>
                          </a:solidFill>
                        </a:rPr>
                        <a:t>Health Risks</a:t>
                      </a:r>
                      <a:endParaRPr lang="en-US" sz="3000" dirty="0">
                        <a:solidFill>
                          <a:srgbClr val="000000"/>
                        </a:solidFill>
                      </a:endParaRPr>
                    </a:p>
                  </a:txBody>
                  <a:tcPr marL="91444" marR="91444" marT="45712" marB="45712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717824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Emulsifiers:</a:t>
                      </a:r>
                    </a:p>
                    <a:p>
                      <a:r>
                        <a:rPr lang="en-US" sz="1800" dirty="0" err="1" smtClean="0"/>
                        <a:t>Monoglycerides</a:t>
                      </a:r>
                      <a:r>
                        <a:rPr lang="en-US" sz="1800" baseline="0" dirty="0" smtClean="0"/>
                        <a:t> and </a:t>
                      </a:r>
                      <a:r>
                        <a:rPr lang="en-US" sz="1800" baseline="0" dirty="0" err="1" smtClean="0"/>
                        <a:t>lectins</a:t>
                      </a:r>
                      <a:endParaRPr lang="en-US" sz="1800" dirty="0" smtClean="0"/>
                    </a:p>
                  </a:txBody>
                  <a:tcPr marL="91444" marR="91444" marT="45712" marB="45712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Suspends fats in water</a:t>
                      </a:r>
                    </a:p>
                  </a:txBody>
                  <a:tcPr marL="91444" marR="91444" marT="45712" marB="45712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No known</a:t>
                      </a:r>
                      <a:r>
                        <a:rPr lang="en-US" sz="1800" b="1" baseline="0" dirty="0" smtClean="0"/>
                        <a:t> health risks</a:t>
                      </a:r>
                      <a:endParaRPr lang="en-US" sz="1800" b="1" dirty="0" smtClean="0"/>
                    </a:p>
                    <a:p>
                      <a:endParaRPr lang="en-US" sz="1800" b="1" dirty="0"/>
                    </a:p>
                  </a:txBody>
                  <a:tcPr marL="91444" marR="91444" marT="45712" marB="45712"/>
                </a:tc>
              </a:tr>
              <a:tr h="919327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Alternative sweeteners</a:t>
                      </a:r>
                      <a:r>
                        <a:rPr lang="en-US" sz="1800" dirty="0" smtClean="0"/>
                        <a:t>:</a:t>
                      </a:r>
                    </a:p>
                    <a:p>
                      <a:r>
                        <a:rPr lang="en-US" sz="1800" dirty="0" smtClean="0"/>
                        <a:t>Aspartame and sucralose</a:t>
                      </a:r>
                      <a:endParaRPr lang="en-US" sz="1800" dirty="0"/>
                    </a:p>
                  </a:txBody>
                  <a:tcPr marL="91444" marR="91444" marT="45705" marB="45705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Sweetens</a:t>
                      </a:r>
                      <a:r>
                        <a:rPr lang="en-US" sz="1800" b="1" baseline="0" dirty="0" smtClean="0"/>
                        <a:t> without adding calories</a:t>
                      </a:r>
                      <a:endParaRPr lang="en-US" sz="1800" b="1" dirty="0"/>
                    </a:p>
                  </a:txBody>
                  <a:tcPr marL="91444" marR="91444" marT="45705" marB="45705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Moderate use has</a:t>
                      </a:r>
                      <a:r>
                        <a:rPr lang="en-US" sz="1800" b="1" baseline="0" dirty="0" smtClean="0"/>
                        <a:t> no proven health risks</a:t>
                      </a:r>
                      <a:endParaRPr lang="en-US" sz="1800" b="1" dirty="0" smtClean="0"/>
                    </a:p>
                  </a:txBody>
                  <a:tcPr marL="91444" marR="91444" marT="45705" marB="45705"/>
                </a:tc>
              </a:tr>
              <a:tr h="919327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Color additives:</a:t>
                      </a:r>
                    </a:p>
                    <a:p>
                      <a:r>
                        <a:rPr lang="en-US" sz="1800" dirty="0" err="1" smtClean="0"/>
                        <a:t>Tartrazine</a:t>
                      </a:r>
                      <a:endParaRPr lang="en-US" sz="1800" dirty="0" smtClean="0"/>
                    </a:p>
                    <a:p>
                      <a:endParaRPr lang="en-US" sz="1800" dirty="0"/>
                    </a:p>
                  </a:txBody>
                  <a:tcPr marL="91444" marR="91444" marT="45712" marB="45712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Color additives:</a:t>
                      </a:r>
                    </a:p>
                    <a:p>
                      <a:r>
                        <a:rPr lang="en-US" sz="1800" dirty="0" err="1" smtClean="0"/>
                        <a:t>Tartrazine</a:t>
                      </a:r>
                      <a:endParaRPr lang="en-US" sz="1800" dirty="0" smtClean="0"/>
                    </a:p>
                    <a:p>
                      <a:endParaRPr lang="en-US" sz="1800" b="1" dirty="0"/>
                    </a:p>
                  </a:txBody>
                  <a:tcPr marL="91444" marR="91444" marT="45712" marB="45712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May cause hives and drippy nose</a:t>
                      </a:r>
                    </a:p>
                    <a:p>
                      <a:endParaRPr lang="en-US" sz="1800" b="1" dirty="0"/>
                    </a:p>
                  </a:txBody>
                  <a:tcPr marL="91444" marR="91444" marT="45712" marB="45712"/>
                </a:tc>
              </a:tr>
              <a:tr h="1188516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Flavor enhancers</a:t>
                      </a:r>
                      <a:r>
                        <a:rPr lang="en-US" sz="1800" dirty="0" smtClean="0"/>
                        <a:t>:</a:t>
                      </a:r>
                    </a:p>
                    <a:p>
                      <a:r>
                        <a:rPr lang="en-US" sz="1800" dirty="0" smtClean="0"/>
                        <a:t>MSG (monosodium glutamate</a:t>
                      </a:r>
                      <a:r>
                        <a:rPr lang="en-US" sz="1800" baseline="0" dirty="0" smtClean="0"/>
                        <a:t>) and salt</a:t>
                      </a:r>
                      <a:endParaRPr lang="en-US" sz="1800" dirty="0"/>
                    </a:p>
                  </a:txBody>
                  <a:tcPr marL="91444" marR="91444" marT="45712" marB="45712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Brings out the natural</a:t>
                      </a:r>
                      <a:r>
                        <a:rPr lang="en-US" sz="1800" b="1" baseline="0" dirty="0" smtClean="0"/>
                        <a:t> flavors in food</a:t>
                      </a:r>
                      <a:endParaRPr lang="en-US" sz="1800" b="1" dirty="0"/>
                    </a:p>
                  </a:txBody>
                  <a:tcPr marL="91444" marR="91444" marT="45712" marB="45712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In sensitive</a:t>
                      </a:r>
                      <a:r>
                        <a:rPr lang="en-US" sz="1800" b="1" baseline="0" dirty="0" smtClean="0"/>
                        <a:t> </a:t>
                      </a:r>
                      <a:r>
                        <a:rPr lang="en-US" sz="1800" b="1" dirty="0" smtClean="0"/>
                        <a:t>people may cause </a:t>
                      </a:r>
                      <a:r>
                        <a:rPr lang="en-US" sz="1800" b="1" baseline="0" dirty="0" smtClean="0"/>
                        <a:t>dizziness, sweating and headaches.</a:t>
                      </a:r>
                      <a:endParaRPr lang="en-US" sz="1800" b="1" dirty="0"/>
                    </a:p>
                  </a:txBody>
                  <a:tcPr marL="91444" marR="91444" marT="45712" marB="45712"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Gill Sans" charset="0"/>
                <a:ea typeface="ＭＳ Ｐゴシック" charset="0"/>
              </a:rPr>
              <a:t>Wrap Up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57200" y="1422400"/>
            <a:ext cx="8229600" cy="46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ＭＳ Ｐゴシック" pitchFamily="-110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endParaRPr lang="en-US" sz="2800" dirty="0" smtClean="0"/>
          </a:p>
          <a:p>
            <a:pPr marL="0" indent="0">
              <a:buNone/>
              <a:defRPr/>
            </a:pPr>
            <a:endParaRPr lang="en-US" sz="2800" dirty="0"/>
          </a:p>
          <a:p>
            <a:pPr marL="0" indent="0">
              <a:buNone/>
              <a:defRPr/>
            </a:pPr>
            <a:r>
              <a:rPr lang="en-US" sz="2800" dirty="0" smtClean="0"/>
              <a:t>Are additives good </a:t>
            </a:r>
            <a:r>
              <a:rPr lang="en-US" sz="2800" dirty="0"/>
              <a:t>or </a:t>
            </a:r>
            <a:r>
              <a:rPr lang="en-US" sz="2800" dirty="0" smtClean="0"/>
              <a:t>bad?</a:t>
            </a:r>
          </a:p>
          <a:p>
            <a:pPr marL="0" indent="0">
              <a:buNone/>
              <a:defRPr/>
            </a:pPr>
            <a:endParaRPr lang="en-US" sz="2800" dirty="0"/>
          </a:p>
          <a:p>
            <a:pPr marL="0" indent="0">
              <a:buNone/>
              <a:defRPr/>
            </a:pPr>
            <a:r>
              <a:rPr lang="en-US" sz="2800" dirty="0" smtClean="0"/>
              <a:t>Is the answer to this question the same for all people?</a:t>
            </a:r>
            <a:endParaRPr lang="en-US" sz="2800" dirty="0"/>
          </a:p>
          <a:p>
            <a:pPr marL="0" indent="0">
              <a:buFont typeface="Arial" charset="0"/>
              <a:buNone/>
              <a:defRPr/>
            </a:pPr>
            <a:endParaRPr lang="en-US" sz="2400" b="1" dirty="0" smtClean="0">
              <a:latin typeface="+mj-lt"/>
            </a:endParaRPr>
          </a:p>
          <a:p>
            <a:pPr marL="304800" indent="-304800">
              <a:defRPr/>
            </a:pPr>
            <a:endParaRPr lang="en-US" sz="2800" b="1" dirty="0">
              <a:latin typeface="+mj-lt"/>
              <a:ea typeface="ヒラギノ明朝 ProN W3" charset="0"/>
              <a:cs typeface="ヒラギノ明朝 ProN W3" charset="0"/>
              <a:sym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7053341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0488"/>
            <a:ext cx="8229600" cy="114300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latin typeface="Gill Sans" charset="0"/>
                <a:ea typeface="ＭＳ Ｐゴシック" charset="0"/>
              </a:rPr>
              <a:t>Homework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57200" y="1105198"/>
            <a:ext cx="8229600" cy="3657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ＭＳ Ｐゴシック" pitchFamily="-110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sz="3100" dirty="0" smtClean="0">
                <a:ea typeface="ＭＳ Ｐゴシック" charset="0"/>
                <a:cs typeface="Times New Roman" charset="0"/>
                <a:sym typeface="Times New Roman" charset="0"/>
              </a:rPr>
              <a:t>Take on the perspective </a:t>
            </a:r>
            <a:r>
              <a:rPr lang="en-US" sz="3100" dirty="0">
                <a:ea typeface="ＭＳ Ｐゴシック" charset="0"/>
                <a:cs typeface="Times New Roman" charset="0"/>
                <a:sym typeface="Times New Roman" charset="0"/>
              </a:rPr>
              <a:t>of </a:t>
            </a:r>
            <a:r>
              <a:rPr lang="en-US" sz="3100" u="sng" dirty="0" smtClean="0">
                <a:ea typeface="ＭＳ Ｐゴシック" charset="0"/>
                <a:cs typeface="Times New Roman" charset="0"/>
                <a:sym typeface="Times New Roman" charset="0"/>
              </a:rPr>
              <a:t>one</a:t>
            </a:r>
            <a:r>
              <a:rPr lang="en-US" sz="3100" dirty="0" smtClean="0">
                <a:ea typeface="ＭＳ Ｐゴシック" charset="0"/>
                <a:cs typeface="Times New Roman" charset="0"/>
                <a:sym typeface="Times New Roman" charset="0"/>
              </a:rPr>
              <a:t> stakeholder from the list below, </a:t>
            </a:r>
            <a:r>
              <a:rPr lang="en-US" sz="3100" dirty="0" smtClean="0">
                <a:latin typeface="+mj-lt"/>
                <a:ea typeface="ＭＳ Ｐゴシック" charset="0"/>
                <a:cs typeface="Times New Roman" charset="0"/>
                <a:sym typeface="Times New Roman" charset="0"/>
              </a:rPr>
              <a:t>and answer </a:t>
            </a:r>
            <a:r>
              <a:rPr lang="en-US" sz="3100" smtClean="0">
                <a:latin typeface="+mj-lt"/>
                <a:ea typeface="ＭＳ Ｐゴシック" charset="0"/>
                <a:cs typeface="Times New Roman" charset="0"/>
                <a:sym typeface="Times New Roman" charset="0"/>
              </a:rPr>
              <a:t>the questions.</a:t>
            </a:r>
          </a:p>
          <a:p>
            <a:pPr marL="0" indent="0">
              <a:buNone/>
              <a:defRPr/>
            </a:pPr>
            <a:endParaRPr lang="en-US" sz="3100" b="1" dirty="0" smtClean="0">
              <a:latin typeface="+mj-lt"/>
              <a:ea typeface="ＭＳ Ｐゴシック" charset="0"/>
              <a:cs typeface="Times New Roman" charset="0"/>
              <a:sym typeface="Times New Roman" charset="0"/>
            </a:endParaRPr>
          </a:p>
          <a:p>
            <a:pPr lvl="2">
              <a:defRPr/>
            </a:pPr>
            <a:r>
              <a:rPr lang="en-US" sz="2800" b="1" dirty="0"/>
              <a:t>Parent</a:t>
            </a:r>
          </a:p>
          <a:p>
            <a:pPr lvl="2">
              <a:defRPr/>
            </a:pPr>
            <a:r>
              <a:rPr lang="en-US" sz="2800" b="1" dirty="0"/>
              <a:t>Restaurant owner</a:t>
            </a:r>
          </a:p>
          <a:p>
            <a:pPr lvl="2">
              <a:defRPr/>
            </a:pPr>
            <a:r>
              <a:rPr lang="en-US" sz="2800" b="1" dirty="0"/>
              <a:t>Farmer (local)</a:t>
            </a:r>
          </a:p>
          <a:p>
            <a:pPr lvl="2">
              <a:defRPr/>
            </a:pPr>
            <a:r>
              <a:rPr lang="en-US" sz="2800" b="1" dirty="0"/>
              <a:t>Farmer from a major corporation</a:t>
            </a:r>
          </a:p>
          <a:p>
            <a:pPr lvl="2">
              <a:defRPr/>
            </a:pPr>
            <a:r>
              <a:rPr lang="en-US" sz="2800" b="1" dirty="0"/>
              <a:t>Manufacturer</a:t>
            </a:r>
          </a:p>
          <a:p>
            <a:pPr lvl="2">
              <a:defRPr/>
            </a:pPr>
            <a:r>
              <a:rPr lang="en-US" sz="2800" b="1" dirty="0"/>
              <a:t> FDA</a:t>
            </a:r>
          </a:p>
          <a:p>
            <a:pPr marL="304800" indent="-304800">
              <a:defRPr/>
            </a:pPr>
            <a:endParaRPr lang="en-US" b="1" dirty="0">
              <a:latin typeface="+mj-lt"/>
              <a:ea typeface="ヒラギノ明朝 ProN W3" charset="0"/>
              <a:cs typeface="ヒラギノ明朝 ProN W3" charset="0"/>
              <a:sym typeface="Times New Roman" charset="0"/>
            </a:endParaRP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ill Sans" charset="0"/>
                <a:ea typeface="ＭＳ Ｐゴシック" charset="0"/>
              </a:rPr>
              <a:t>Do Now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417638"/>
          <a:ext cx="8229600" cy="486886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546904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000000"/>
                          </a:solidFill>
                        </a:rPr>
                        <a:t>Preservatives</a:t>
                      </a:r>
                      <a:endParaRPr 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marT="45714" marB="4571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000000"/>
                          </a:solidFill>
                        </a:rPr>
                        <a:t>Nutrients</a:t>
                      </a:r>
                      <a:endParaRPr 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marT="45714" marB="4571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Hormones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Antibiotics</a:t>
                      </a:r>
                    </a:p>
                  </a:txBody>
                  <a:tcPr marT="45714" marB="4571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</a:rPr>
                        <a:t>Pesticides</a:t>
                      </a:r>
                    </a:p>
                  </a:txBody>
                  <a:tcPr marT="45714" marB="4571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321958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14" marB="4571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14" marB="4571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14" marB="4571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14" marB="4571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14" marB="4571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76338"/>
            <a:ext cx="8229600" cy="1690687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3200">
                <a:latin typeface="Gill Sans" charset="0"/>
                <a:ea typeface="ＭＳ Ｐゴシック" charset="0"/>
              </a:rPr>
              <a:t>Activity:</a:t>
            </a:r>
            <a:br>
              <a:rPr lang="en-US" sz="3200">
                <a:latin typeface="Gill Sans" charset="0"/>
                <a:ea typeface="ＭＳ Ｐゴシック" charset="0"/>
              </a:rPr>
            </a:br>
            <a:r>
              <a:rPr lang="en-US" sz="3200">
                <a:latin typeface="Gill Sans" charset="0"/>
                <a:ea typeface="ＭＳ Ｐゴシック" charset="0"/>
                <a:sym typeface="Calibri" charset="0"/>
              </a:rPr>
              <a:t>Food Additive Matching Game</a:t>
            </a:r>
            <a:r>
              <a:rPr lang="en-US" sz="4400"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rPr>
              <a:t/>
            </a:r>
            <a:br>
              <a:rPr lang="en-US" sz="4400"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rPr>
            </a:br>
            <a:endParaRPr lang="en-US">
              <a:latin typeface="Gill Sans" charset="0"/>
              <a:ea typeface="ＭＳ Ｐゴシック" charset="0"/>
            </a:endParaRPr>
          </a:p>
        </p:txBody>
      </p:sp>
      <p:sp>
        <p:nvSpPr>
          <p:cNvPr id="17410" name="Rectangle 3"/>
          <p:cNvSpPr>
            <a:spLocks noGrp="1" noChangeArrowheads="1"/>
          </p:cNvSpPr>
          <p:nvPr>
            <p:ph idx="1"/>
          </p:nvPr>
        </p:nvSpPr>
        <p:spPr>
          <a:xfrm>
            <a:off x="266700" y="2608263"/>
            <a:ext cx="8420100" cy="449580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sz="2800" dirty="0">
                <a:latin typeface="+mj-lt"/>
                <a:ea typeface="ＭＳ Ｐゴシック" charset="0"/>
                <a:cs typeface="Times New Roman" charset="0"/>
                <a:sym typeface="Times New Roman" charset="0"/>
              </a:rPr>
              <a:t>Divide into teams of </a:t>
            </a:r>
            <a:r>
              <a:rPr lang="en-US" sz="2800" dirty="0" smtClean="0">
                <a:latin typeface="+mj-lt"/>
                <a:ea typeface="ＭＳ Ｐゴシック" charset="0"/>
                <a:cs typeface="Times New Roman" charset="0"/>
                <a:sym typeface="Times New Roman" charset="0"/>
              </a:rPr>
              <a:t>five</a:t>
            </a:r>
            <a:endParaRPr lang="en-US" sz="2800" dirty="0">
              <a:latin typeface="+mj-lt"/>
              <a:ea typeface="ヒラギノ明朝 ProN W3" charset="0"/>
              <a:cs typeface="ヒラギノ明朝 ProN W3" charset="0"/>
              <a:sym typeface="Times New Roman" charset="0"/>
            </a:endParaRPr>
          </a:p>
          <a:p>
            <a:pPr>
              <a:defRPr/>
            </a:pPr>
            <a:r>
              <a:rPr lang="en-US" sz="2800" dirty="0" smtClean="0">
                <a:latin typeface="+mj-lt"/>
                <a:ea typeface="ＭＳ Ｐゴシック" charset="0"/>
                <a:cs typeface="Times New Roman" charset="0"/>
                <a:sym typeface="Times New Roman" charset="0"/>
              </a:rPr>
              <a:t>The </a:t>
            </a:r>
            <a:r>
              <a:rPr lang="en-US" sz="2800" dirty="0">
                <a:latin typeface="+mj-lt"/>
                <a:ea typeface="ＭＳ Ｐゴシック" charset="0"/>
                <a:cs typeface="Times New Roman" charset="0"/>
                <a:sym typeface="Times New Roman" charset="0"/>
              </a:rPr>
              <a:t>game will consist of five rounds</a:t>
            </a:r>
            <a:r>
              <a:rPr lang="en-US" sz="2800" dirty="0" smtClean="0">
                <a:latin typeface="+mj-lt"/>
                <a:ea typeface="ＭＳ Ｐゴシック" charset="0"/>
                <a:cs typeface="Times New Roman" charset="0"/>
                <a:sym typeface="Times New Roman" charset="0"/>
              </a:rPr>
              <a:t>.</a:t>
            </a:r>
          </a:p>
          <a:p>
            <a:pPr marL="0" indent="0">
              <a:buFont typeface="Arial" charset="0"/>
              <a:buNone/>
              <a:defRPr/>
            </a:pPr>
            <a:endParaRPr lang="en-US" sz="2800" dirty="0">
              <a:latin typeface="+mj-lt"/>
              <a:ea typeface="ヒラギノ明朝 ProN W3" charset="0"/>
              <a:cs typeface="ヒラギノ明朝 ProN W3" charset="0"/>
              <a:sym typeface="Times New Roman" charset="0"/>
            </a:endParaRPr>
          </a:p>
          <a:p>
            <a:pPr>
              <a:defRPr/>
            </a:pPr>
            <a:r>
              <a:rPr lang="en-US" sz="2800" dirty="0">
                <a:latin typeface="+mj-lt"/>
                <a:ea typeface="ＭＳ Ｐゴシック" charset="0"/>
                <a:cs typeface="Times New Roman" charset="0"/>
                <a:sym typeface="Times New Roman" charset="0"/>
              </a:rPr>
              <a:t>For each round, one member of the team will come to the board </a:t>
            </a:r>
            <a:r>
              <a:rPr lang="en-US" sz="2800" dirty="0" smtClean="0">
                <a:latin typeface="+mj-lt"/>
                <a:ea typeface="ＭＳ Ｐゴシック" charset="0"/>
                <a:cs typeface="Times New Roman" charset="0"/>
                <a:sym typeface="Times New Roman" charset="0"/>
              </a:rPr>
              <a:t>to identify which foods contain specific additives.</a:t>
            </a:r>
            <a:endParaRPr lang="en-US" sz="2800" dirty="0">
              <a:latin typeface="+mj-lt"/>
              <a:ea typeface="ヒラギノ明朝 ProN W3" charset="0"/>
              <a:cs typeface="ヒラギノ明朝 ProN W3" charset="0"/>
              <a:sym typeface="Times New Roman" charset="0"/>
            </a:endParaRPr>
          </a:p>
        </p:txBody>
      </p:sp>
      <p:pic>
        <p:nvPicPr>
          <p:cNvPr id="18435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988" y="106363"/>
            <a:ext cx="1568450" cy="146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875" y="106363"/>
            <a:ext cx="1223963" cy="146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975" y="403225"/>
            <a:ext cx="1238250" cy="73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idx="1"/>
          </p:nvPr>
        </p:nvSpPr>
        <p:spPr>
          <a:xfrm>
            <a:off x="300038" y="1587500"/>
            <a:ext cx="8543925" cy="483870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buSzPct val="125000"/>
              <a:buFont typeface="Arial" charset="0"/>
              <a:buNone/>
              <a:defRPr/>
            </a:pPr>
            <a:r>
              <a:rPr lang="en-US" b="1" dirty="0" smtClean="0">
                <a:latin typeface="+mj-lt"/>
                <a:ea typeface="ＭＳ Ｐゴシック" charset="0"/>
                <a:cs typeface="Times New Roman" charset="0"/>
                <a:sym typeface="Times New Roman" charset="0"/>
              </a:rPr>
              <a:t>TEAM </a:t>
            </a:r>
            <a:r>
              <a:rPr lang="en-US" b="1" dirty="0">
                <a:latin typeface="+mj-lt"/>
                <a:ea typeface="ＭＳ Ｐゴシック" charset="0"/>
                <a:cs typeface="Times New Roman" charset="0"/>
                <a:sym typeface="Times New Roman" charset="0"/>
              </a:rPr>
              <a:t>MEMBER </a:t>
            </a:r>
            <a:r>
              <a:rPr lang="en-US" b="1" dirty="0" smtClean="0">
                <a:latin typeface="+mj-lt"/>
                <a:ea typeface="ＭＳ Ｐゴシック" charset="0"/>
                <a:cs typeface="Times New Roman" charset="0"/>
                <a:sym typeface="Times New Roman" charset="0"/>
              </a:rPr>
              <a:t>AT THE </a:t>
            </a:r>
            <a:r>
              <a:rPr lang="en-US" b="1" dirty="0">
                <a:latin typeface="+mj-lt"/>
                <a:ea typeface="ＭＳ Ｐゴシック" charset="0"/>
                <a:cs typeface="Times New Roman" charset="0"/>
                <a:sym typeface="Times New Roman" charset="0"/>
              </a:rPr>
              <a:t>BOARD: </a:t>
            </a:r>
            <a:endParaRPr lang="en-US" b="1" dirty="0">
              <a:latin typeface="+mj-lt"/>
              <a:ea typeface="ヒラギノ明朝 ProN W3" charset="0"/>
              <a:cs typeface="ヒラギノ明朝 ProN W3" charset="0"/>
              <a:sym typeface="Times New Roman" charset="0"/>
            </a:endParaRPr>
          </a:p>
          <a:p>
            <a:pPr>
              <a:lnSpc>
                <a:spcPct val="140000"/>
              </a:lnSpc>
              <a:buSzPct val="125000"/>
              <a:defRPr/>
            </a:pPr>
            <a:r>
              <a:rPr lang="en-US" sz="2400" dirty="0" smtClean="0">
                <a:latin typeface="+mj-lt"/>
                <a:ea typeface="ＭＳ Ｐゴシック" charset="0"/>
                <a:cs typeface="Times New Roman" charset="0"/>
                <a:sym typeface="Times New Roman" charset="0"/>
              </a:rPr>
              <a:t>Identify all of the foods that contain the additive listed.</a:t>
            </a:r>
          </a:p>
          <a:p>
            <a:pPr>
              <a:buSzPct val="125000"/>
              <a:defRPr/>
            </a:pPr>
            <a:r>
              <a:rPr lang="en-US" sz="2400" dirty="0" smtClean="0">
                <a:latin typeface="+mj-lt"/>
                <a:ea typeface="ＭＳ Ｐゴシック" charset="0"/>
                <a:cs typeface="Times New Roman" charset="0"/>
                <a:sym typeface="Times New Roman" charset="0"/>
              </a:rPr>
              <a:t>If you do not correctly identify all of </a:t>
            </a:r>
            <a:r>
              <a:rPr lang="en-US" sz="2400" dirty="0">
                <a:latin typeface="+mj-lt"/>
                <a:ea typeface="ＭＳ Ｐゴシック" charset="0"/>
                <a:cs typeface="Times New Roman" charset="0"/>
                <a:sym typeface="Times New Roman" charset="0"/>
              </a:rPr>
              <a:t>the </a:t>
            </a:r>
            <a:r>
              <a:rPr lang="en-US" sz="2400" dirty="0" smtClean="0">
                <a:latin typeface="+mj-lt"/>
                <a:ea typeface="ＭＳ Ｐゴシック" charset="0"/>
                <a:cs typeface="Times New Roman" charset="0"/>
                <a:sym typeface="Times New Roman" charset="0"/>
              </a:rPr>
              <a:t>foods, try </a:t>
            </a:r>
            <a:r>
              <a:rPr lang="en-US" sz="2400" dirty="0">
                <a:latin typeface="+mj-lt"/>
                <a:ea typeface="ＭＳ Ｐゴシック" charset="0"/>
                <a:cs typeface="Times New Roman" charset="0"/>
                <a:sym typeface="Times New Roman" charset="0"/>
              </a:rPr>
              <a:t>again until you get them </a:t>
            </a:r>
            <a:r>
              <a:rPr lang="en-US" sz="2400" dirty="0">
                <a:latin typeface="+mj-lt"/>
                <a:ea typeface="ＭＳ Ｐゴシック" charset="0"/>
                <a:cs typeface="Times New Roman Italic" charset="0"/>
                <a:sym typeface="Times New Roman Italic" charset="0"/>
              </a:rPr>
              <a:t>all</a:t>
            </a:r>
            <a:r>
              <a:rPr lang="en-US" sz="2400" dirty="0">
                <a:latin typeface="+mj-lt"/>
                <a:ea typeface="ＭＳ Ｐゴシック" charset="0"/>
                <a:cs typeface="Times New Roman" charset="0"/>
                <a:sym typeface="Times New Roman" charset="0"/>
              </a:rPr>
              <a:t> right.</a:t>
            </a:r>
            <a:endParaRPr lang="en-US" sz="2400" dirty="0">
              <a:latin typeface="+mj-lt"/>
              <a:ea typeface="ヒラギノ明朝 ProN W3" charset="0"/>
              <a:cs typeface="ヒラギノ明朝 ProN W3" charset="0"/>
              <a:sym typeface="Times New Roman" charset="0"/>
            </a:endParaRPr>
          </a:p>
          <a:p>
            <a:pPr>
              <a:buSzPct val="125000"/>
              <a:defRPr/>
            </a:pPr>
            <a:r>
              <a:rPr lang="en-US" sz="2400" dirty="0">
                <a:latin typeface="+mj-lt"/>
                <a:ea typeface="ＭＳ Ｐゴシック" charset="0"/>
                <a:cs typeface="Times New Roman" charset="0"/>
                <a:sym typeface="Times New Roman" charset="0"/>
              </a:rPr>
              <a:t>The first team </a:t>
            </a:r>
            <a:r>
              <a:rPr lang="en-US" sz="2400" dirty="0" smtClean="0">
                <a:latin typeface="+mj-lt"/>
                <a:ea typeface="ＭＳ Ｐゴシック" charset="0"/>
                <a:cs typeface="Times New Roman" charset="0"/>
                <a:sym typeface="Times New Roman" charset="0"/>
              </a:rPr>
              <a:t>representative to </a:t>
            </a:r>
            <a:r>
              <a:rPr lang="en-US" sz="2400" dirty="0">
                <a:latin typeface="+mj-lt"/>
                <a:ea typeface="ＭＳ Ｐゴシック" charset="0"/>
                <a:cs typeface="Times New Roman" charset="0"/>
                <a:sym typeface="Times New Roman" charset="0"/>
              </a:rPr>
              <a:t>choose the correct set of foods scores a point for their </a:t>
            </a:r>
            <a:r>
              <a:rPr lang="en-US" sz="2400" dirty="0" smtClean="0">
                <a:latin typeface="+mj-lt"/>
                <a:ea typeface="ＭＳ Ｐゴシック" charset="0"/>
                <a:cs typeface="Times New Roman" charset="0"/>
                <a:sym typeface="Times New Roman" charset="0"/>
              </a:rPr>
              <a:t>team.</a:t>
            </a:r>
          </a:p>
          <a:p>
            <a:pPr>
              <a:buSzPct val="125000"/>
              <a:defRPr/>
            </a:pPr>
            <a:endParaRPr lang="en-US" sz="2400" dirty="0" smtClean="0">
              <a:latin typeface="+mj-lt"/>
              <a:ea typeface="ヒラギノ明朝 ProN W3" charset="0"/>
              <a:cs typeface="ヒラギノ明朝 ProN W3" charset="0"/>
              <a:sym typeface="Times New Roman" charset="0"/>
            </a:endParaRPr>
          </a:p>
          <a:p>
            <a:pPr marL="0" indent="0">
              <a:buSzPct val="125000"/>
              <a:buFont typeface="Arial" charset="0"/>
              <a:buNone/>
              <a:defRPr/>
            </a:pPr>
            <a:r>
              <a:rPr lang="en-US" b="1" dirty="0" smtClean="0">
                <a:ea typeface="ＭＳ Ｐゴシック" charset="0"/>
                <a:cs typeface="Times New Roman" charset="0"/>
                <a:sym typeface="Times New Roman" charset="0"/>
              </a:rPr>
              <a:t>TEAM MEMBERS NOT AT THE </a:t>
            </a:r>
            <a:r>
              <a:rPr lang="en-US" b="1" dirty="0">
                <a:ea typeface="ＭＳ Ｐゴシック" charset="0"/>
                <a:cs typeface="Times New Roman" charset="0"/>
                <a:sym typeface="Times New Roman" charset="0"/>
              </a:rPr>
              <a:t>BOARD: </a:t>
            </a:r>
            <a:endParaRPr lang="en-US" dirty="0" smtClean="0">
              <a:latin typeface="Times New Roman" charset="0"/>
              <a:ea typeface="ヒラギノ明朝 ProN W3" charset="0"/>
              <a:cs typeface="ヒラギノ明朝 ProN W3" charset="0"/>
              <a:sym typeface="Times New Roman" charset="0"/>
            </a:endParaRPr>
          </a:p>
          <a:p>
            <a:pPr>
              <a:buSzPct val="125000"/>
              <a:defRPr/>
            </a:pPr>
            <a:r>
              <a:rPr lang="en-US" sz="2400" dirty="0" smtClean="0">
                <a:latin typeface="+mj-lt"/>
                <a:ea typeface="ヒラギノ明朝 ProN W3" charset="0"/>
                <a:cs typeface="ヒラギノ明朝 ProN W3" charset="0"/>
                <a:sym typeface="Times New Roman" charset="0"/>
              </a:rPr>
              <a:t>Make a list of the foods that contain the additives</a:t>
            </a:r>
            <a:r>
              <a:rPr lang="en-US" dirty="0" smtClean="0">
                <a:latin typeface="+mj-lt"/>
                <a:ea typeface="ヒラギノ明朝 ProN W3" charset="0"/>
                <a:cs typeface="ヒラギノ明朝 ProN W3" charset="0"/>
                <a:sym typeface="Times New Roman" charset="0"/>
              </a:rPr>
              <a:t>.</a:t>
            </a:r>
            <a:endParaRPr lang="en-US" dirty="0">
              <a:latin typeface="+mj-lt"/>
              <a:ea typeface="ヒラギノ明朝 ProN W3" charset="0"/>
              <a:cs typeface="ヒラギノ明朝 ProN W3" charset="0"/>
              <a:sym typeface="Times New Roman" charset="0"/>
            </a:endParaRPr>
          </a:p>
        </p:txBody>
      </p:sp>
      <p:pic>
        <p:nvPicPr>
          <p:cNvPr id="19458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988" y="106363"/>
            <a:ext cx="1568450" cy="146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875" y="106363"/>
            <a:ext cx="1223963" cy="146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975" y="403225"/>
            <a:ext cx="1238250" cy="73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169863"/>
            <a:ext cx="8191500" cy="1865312"/>
          </a:xfrm>
        </p:spPr>
        <p:txBody>
          <a:bodyPr rIns="132080"/>
          <a:lstStyle/>
          <a:p>
            <a:r>
              <a:rPr lang="en-US" sz="3000">
                <a:latin typeface="Gill Sans" charset="0"/>
                <a:ea typeface="ＭＳ Ｐゴシック" charset="0"/>
              </a:rPr>
              <a:t>Pesticide: </a:t>
            </a:r>
            <a:br>
              <a:rPr lang="en-US" sz="3000">
                <a:latin typeface="Gill Sans" charset="0"/>
                <a:ea typeface="ＭＳ Ｐゴシック" charset="0"/>
              </a:rPr>
            </a:br>
            <a:r>
              <a:rPr lang="en-US" sz="3000">
                <a:latin typeface="Gill Sans" charset="0"/>
                <a:ea typeface="ＭＳ Ｐゴシック" charset="0"/>
              </a:rPr>
              <a:t>Chemical used to prevent insects, fungi, or weeds from destroying a food crop</a:t>
            </a:r>
            <a:r>
              <a:rPr lang="en-US" sz="3000" u="sng">
                <a:latin typeface="Gill Sans" charset="0"/>
                <a:ea typeface="ＭＳ Ｐゴシック" charset="0"/>
              </a:rPr>
              <a:t/>
            </a:r>
            <a:br>
              <a:rPr lang="en-US" sz="3000" u="sng">
                <a:latin typeface="Gill Sans" charset="0"/>
                <a:ea typeface="ＭＳ Ｐゴシック" charset="0"/>
              </a:rPr>
            </a:br>
            <a:endParaRPr lang="en-US" sz="3000" u="sng">
              <a:latin typeface="Gill Sans" charset="0"/>
              <a:ea typeface="ＭＳ Ｐゴシック" charset="0"/>
            </a:endParaRPr>
          </a:p>
        </p:txBody>
      </p:sp>
      <p:sp>
        <p:nvSpPr>
          <p:cNvPr id="7170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5932488"/>
            <a:ext cx="8229600" cy="628650"/>
          </a:xfrm>
        </p:spPr>
        <p:txBody>
          <a:bodyPr rIns="132080"/>
          <a:lstStyle/>
          <a:p>
            <a:pPr algn="ctr">
              <a:buFont typeface="Arial" charset="0"/>
              <a:buNone/>
              <a:defRPr/>
            </a:pPr>
            <a:r>
              <a:rPr lang="en-US" b="1" dirty="0" smtClean="0">
                <a:solidFill>
                  <a:srgbClr val="430A1F"/>
                </a:solidFill>
                <a:latin typeface="+mj-lt"/>
                <a:ea typeface="ＭＳ Ｐゴシック" charset="0"/>
                <a:cs typeface="Times New Roman Bold" charset="0"/>
                <a:sym typeface="Times New Roman Bold" charset="0"/>
              </a:rPr>
              <a:t>Which foods may </a:t>
            </a:r>
            <a:r>
              <a:rPr lang="en-US" b="1" dirty="0">
                <a:solidFill>
                  <a:srgbClr val="430A1F"/>
                </a:solidFill>
                <a:latin typeface="+mj-lt"/>
                <a:ea typeface="ＭＳ Ｐゴシック" charset="0"/>
                <a:cs typeface="Times New Roman Bold" charset="0"/>
                <a:sym typeface="Times New Roman Bold" charset="0"/>
              </a:rPr>
              <a:t>contain Pesticides?</a:t>
            </a:r>
            <a:endParaRPr lang="en-US" b="1" dirty="0">
              <a:solidFill>
                <a:srgbClr val="430A1F"/>
              </a:solidFill>
              <a:latin typeface="+mj-lt"/>
              <a:ea typeface="ヒラギノ明朝 ProN W6" charset="0"/>
              <a:cs typeface="ヒラギノ明朝 ProN W6" charset="0"/>
              <a:sym typeface="Times New Roman Bold" charset="0"/>
            </a:endParaRPr>
          </a:p>
        </p:txBody>
      </p:sp>
      <p:pic>
        <p:nvPicPr>
          <p:cNvPr id="7171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700" y="1614488"/>
            <a:ext cx="688975" cy="93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0300" y="1638300"/>
            <a:ext cx="693738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7150" y="1638300"/>
            <a:ext cx="688975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725" y="3052763"/>
            <a:ext cx="695325" cy="93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25" y="3052763"/>
            <a:ext cx="652463" cy="93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8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6525" y="3052763"/>
            <a:ext cx="609600" cy="93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9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963" y="4710113"/>
            <a:ext cx="725487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Picture 10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25" y="4508500"/>
            <a:ext cx="687387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Picture 11"/>
          <p:cNvPicPr>
            <a:picLocks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6525" y="4508500"/>
            <a:ext cx="384175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0" name="Picture 12"/>
          <p:cNvPicPr>
            <a:picLocks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99"/>
          <a:stretch>
            <a:fillRect/>
          </a:stretch>
        </p:blipFill>
        <p:spPr bwMode="auto">
          <a:xfrm>
            <a:off x="1693863" y="1619250"/>
            <a:ext cx="1058862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1" name="Picture 13"/>
          <p:cNvPicPr>
            <a:picLocks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088" y="1511300"/>
            <a:ext cx="1049337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2" name="Picture 14"/>
          <p:cNvPicPr>
            <a:picLocks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313" y="1638300"/>
            <a:ext cx="119062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3" name="Picture 15"/>
          <p:cNvPicPr>
            <a:picLocks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75" y="3057525"/>
            <a:ext cx="172720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4" name="Picture 16"/>
          <p:cNvPicPr>
            <a:picLocks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088" y="2989263"/>
            <a:ext cx="1201737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5" name="Picture 17"/>
          <p:cNvPicPr>
            <a:picLocks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5988" y="2924175"/>
            <a:ext cx="1123950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6" name="Picture 18"/>
          <p:cNvPicPr>
            <a:picLocks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1038" y="4670425"/>
            <a:ext cx="1603375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7" name="Picture 19"/>
          <p:cNvPicPr>
            <a:picLocks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4238" y="4349750"/>
            <a:ext cx="1171575" cy="108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6" name="Picture 20"/>
          <p:cNvPicPr>
            <a:picLocks noChangeArrowheads="1"/>
          </p:cNvPicPr>
          <p:nvPr/>
        </p:nvPicPr>
        <p:blipFill>
          <a:blip r:embed="rId20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2035175"/>
            <a:ext cx="1079501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9" name="Rectangle 21"/>
          <p:cNvSpPr>
            <a:spLocks/>
          </p:cNvSpPr>
          <p:nvPr/>
        </p:nvSpPr>
        <p:spPr bwMode="auto">
          <a:xfrm>
            <a:off x="7443788" y="5576888"/>
            <a:ext cx="962025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dirty="0">
                <a:cs typeface="Arial" charset="0"/>
                <a:sym typeface="Arial" charset="0"/>
              </a:rPr>
              <a:t>WHEAT</a:t>
            </a:r>
          </a:p>
        </p:txBody>
      </p:sp>
      <p:sp>
        <p:nvSpPr>
          <p:cNvPr id="7191" name="Rectangle 23"/>
          <p:cNvSpPr>
            <a:spLocks/>
          </p:cNvSpPr>
          <p:nvPr/>
        </p:nvSpPr>
        <p:spPr bwMode="auto">
          <a:xfrm>
            <a:off x="4567238" y="5576888"/>
            <a:ext cx="170815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dirty="0" smtClean="0">
                <a:cs typeface="Arial" charset="0"/>
                <a:sym typeface="Arial" charset="0"/>
              </a:rPr>
              <a:t>CANNED TUNA</a:t>
            </a:r>
            <a:endParaRPr lang="en-US" dirty="0">
              <a:cs typeface="Arial" charset="0"/>
              <a:sym typeface="Arial" charset="0"/>
            </a:endParaRPr>
          </a:p>
        </p:txBody>
      </p:sp>
      <p:pic>
        <p:nvPicPr>
          <p:cNvPr id="25" name="Picture 20"/>
          <p:cNvPicPr>
            <a:picLocks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3088" y="4262438"/>
            <a:ext cx="1401762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0112928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7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7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build="p" autoUpdateAnimBg="0"/>
      <p:bldP spid="7189" grpId="0"/>
      <p:bldP spid="719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169863"/>
            <a:ext cx="8191500" cy="1865312"/>
          </a:xfrm>
        </p:spPr>
        <p:txBody>
          <a:bodyPr rIns="132080"/>
          <a:lstStyle/>
          <a:p>
            <a:r>
              <a:rPr lang="en-US" sz="3000">
                <a:latin typeface="Gill Sans" charset="0"/>
                <a:ea typeface="ＭＳ Ｐゴシック" charset="0"/>
              </a:rPr>
              <a:t>Pesticide: </a:t>
            </a:r>
            <a:br>
              <a:rPr lang="en-US" sz="3000">
                <a:latin typeface="Gill Sans" charset="0"/>
                <a:ea typeface="ＭＳ Ｐゴシック" charset="0"/>
              </a:rPr>
            </a:br>
            <a:r>
              <a:rPr lang="en-US" sz="3000">
                <a:latin typeface="Gill Sans" charset="0"/>
                <a:ea typeface="ＭＳ Ｐゴシック" charset="0"/>
              </a:rPr>
              <a:t>Chemical used to prevent insects, fungi, or weeds from destroying a food crop</a:t>
            </a:r>
            <a:r>
              <a:rPr lang="en-US" sz="3000" u="sng">
                <a:latin typeface="Gill Sans" charset="0"/>
                <a:ea typeface="ＭＳ Ｐゴシック" charset="0"/>
              </a:rPr>
              <a:t/>
            </a:r>
            <a:br>
              <a:rPr lang="en-US" sz="3000" u="sng">
                <a:latin typeface="Gill Sans" charset="0"/>
                <a:ea typeface="ＭＳ Ｐゴシック" charset="0"/>
              </a:rPr>
            </a:br>
            <a:endParaRPr lang="en-US" sz="3000" u="sng">
              <a:latin typeface="Gill Sans" charset="0"/>
              <a:ea typeface="ＭＳ Ｐゴシック" charset="0"/>
            </a:endParaRPr>
          </a:p>
        </p:txBody>
      </p:sp>
      <p:sp>
        <p:nvSpPr>
          <p:cNvPr id="7170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5932488"/>
            <a:ext cx="8229600" cy="628650"/>
          </a:xfrm>
        </p:spPr>
        <p:txBody>
          <a:bodyPr rIns="132080"/>
          <a:lstStyle/>
          <a:p>
            <a:pPr algn="ctr">
              <a:buFont typeface="Arial" charset="0"/>
              <a:buNone/>
              <a:defRPr/>
            </a:pPr>
            <a:r>
              <a:rPr lang="en-US" b="1" dirty="0">
                <a:solidFill>
                  <a:srgbClr val="430A1F"/>
                </a:solidFill>
                <a:latin typeface="+mj-lt"/>
                <a:ea typeface="ＭＳ Ｐゴシック" charset="0"/>
                <a:cs typeface="Times New Roman Bold" charset="0"/>
                <a:sym typeface="Times New Roman Bold" charset="0"/>
              </a:rPr>
              <a:t>Which </a:t>
            </a:r>
            <a:r>
              <a:rPr lang="en-US" b="1" dirty="0" smtClean="0">
                <a:solidFill>
                  <a:srgbClr val="430A1F"/>
                </a:solidFill>
                <a:latin typeface="+mj-lt"/>
                <a:ea typeface="ＭＳ Ｐゴシック" charset="0"/>
                <a:cs typeface="Times New Roman Bold" charset="0"/>
                <a:sym typeface="Times New Roman Bold" charset="0"/>
              </a:rPr>
              <a:t>foods may </a:t>
            </a:r>
            <a:r>
              <a:rPr lang="en-US" b="1" dirty="0">
                <a:solidFill>
                  <a:srgbClr val="430A1F"/>
                </a:solidFill>
                <a:latin typeface="+mj-lt"/>
                <a:ea typeface="ＭＳ Ｐゴシック" charset="0"/>
                <a:cs typeface="Times New Roman Bold" charset="0"/>
                <a:sym typeface="Times New Roman Bold" charset="0"/>
              </a:rPr>
              <a:t>contain Pesticides?</a:t>
            </a:r>
            <a:endParaRPr lang="en-US" b="1" dirty="0">
              <a:solidFill>
                <a:srgbClr val="430A1F"/>
              </a:solidFill>
              <a:latin typeface="+mj-lt"/>
              <a:ea typeface="ヒラギノ明朝 ProN W6" charset="0"/>
              <a:cs typeface="ヒラギノ明朝 ProN W6" charset="0"/>
              <a:sym typeface="Times New Roman Bold" charset="0"/>
            </a:endParaRPr>
          </a:p>
        </p:txBody>
      </p:sp>
      <p:pic>
        <p:nvPicPr>
          <p:cNvPr id="7171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700" y="1614488"/>
            <a:ext cx="688975" cy="93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0300" y="1638300"/>
            <a:ext cx="693738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7150" y="1638300"/>
            <a:ext cx="688975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725" y="3052763"/>
            <a:ext cx="695325" cy="93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25" y="3052763"/>
            <a:ext cx="652463" cy="93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8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6525" y="3052763"/>
            <a:ext cx="609600" cy="93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9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963" y="4710113"/>
            <a:ext cx="725487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Picture 10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6175" y="4643438"/>
            <a:ext cx="687387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Picture 11"/>
          <p:cNvPicPr>
            <a:picLocks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174" y="4591051"/>
            <a:ext cx="384175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0" name="Picture 12"/>
          <p:cNvPicPr>
            <a:picLocks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99"/>
          <a:stretch>
            <a:fillRect/>
          </a:stretch>
        </p:blipFill>
        <p:spPr bwMode="auto">
          <a:xfrm>
            <a:off x="1693863" y="1619250"/>
            <a:ext cx="1058862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1" name="Picture 13"/>
          <p:cNvPicPr>
            <a:picLocks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088" y="1511300"/>
            <a:ext cx="1049337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2" name="Picture 14"/>
          <p:cNvPicPr>
            <a:picLocks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313" y="1638300"/>
            <a:ext cx="119062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3" name="Picture 15"/>
          <p:cNvPicPr>
            <a:picLocks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75" y="3057525"/>
            <a:ext cx="172720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4" name="Picture 16"/>
          <p:cNvPicPr>
            <a:picLocks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088" y="2989263"/>
            <a:ext cx="1201737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5" name="Picture 17"/>
          <p:cNvPicPr>
            <a:picLocks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5988" y="2924175"/>
            <a:ext cx="1123950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6" name="Picture 18"/>
          <p:cNvPicPr>
            <a:picLocks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1038" y="4670425"/>
            <a:ext cx="1603375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7" name="Picture 19"/>
          <p:cNvPicPr>
            <a:picLocks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4887" y="4432301"/>
            <a:ext cx="1171575" cy="108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6" name="Picture 20"/>
          <p:cNvPicPr>
            <a:picLocks noChangeArrowheads="1"/>
          </p:cNvPicPr>
          <p:nvPr/>
        </p:nvPicPr>
        <p:blipFill>
          <a:blip r:embed="rId20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2035175"/>
            <a:ext cx="1079501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9" name="Rectangle 21"/>
          <p:cNvSpPr>
            <a:spLocks/>
          </p:cNvSpPr>
          <p:nvPr/>
        </p:nvSpPr>
        <p:spPr bwMode="auto">
          <a:xfrm>
            <a:off x="7389812" y="5686426"/>
            <a:ext cx="962025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dirty="0">
                <a:cs typeface="Arial" charset="0"/>
                <a:sym typeface="Arial" charset="0"/>
              </a:rPr>
              <a:t>WHEAT</a:t>
            </a:r>
          </a:p>
        </p:txBody>
      </p:sp>
      <p:sp>
        <p:nvSpPr>
          <p:cNvPr id="7191" name="Rectangle 23"/>
          <p:cNvSpPr>
            <a:spLocks/>
          </p:cNvSpPr>
          <p:nvPr/>
        </p:nvSpPr>
        <p:spPr bwMode="auto">
          <a:xfrm>
            <a:off x="4594225" y="5695950"/>
            <a:ext cx="170815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dirty="0" smtClean="0">
                <a:cs typeface="Arial" charset="0"/>
                <a:sym typeface="Arial" charset="0"/>
              </a:rPr>
              <a:t>CANNED TUNA</a:t>
            </a:r>
            <a:endParaRPr lang="en-US" dirty="0">
              <a:cs typeface="Arial" charset="0"/>
              <a:sym typeface="Arial" charset="0"/>
            </a:endParaRPr>
          </a:p>
        </p:txBody>
      </p:sp>
      <p:sp>
        <p:nvSpPr>
          <p:cNvPr id="2" name="Donut 1"/>
          <p:cNvSpPr/>
          <p:nvPr/>
        </p:nvSpPr>
        <p:spPr>
          <a:xfrm>
            <a:off x="3554413" y="1638300"/>
            <a:ext cx="981075" cy="927100"/>
          </a:xfrm>
          <a:prstGeom prst="donut">
            <a:avLst>
              <a:gd name="adj" fmla="val 10582"/>
            </a:avLst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Donut 25"/>
          <p:cNvSpPr/>
          <p:nvPr/>
        </p:nvSpPr>
        <p:spPr>
          <a:xfrm>
            <a:off x="938213" y="1790700"/>
            <a:ext cx="981075" cy="927100"/>
          </a:xfrm>
          <a:prstGeom prst="donut">
            <a:avLst>
              <a:gd name="adj" fmla="val 10582"/>
            </a:avLst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Donut 26"/>
          <p:cNvSpPr/>
          <p:nvPr/>
        </p:nvSpPr>
        <p:spPr>
          <a:xfrm>
            <a:off x="3578225" y="3035300"/>
            <a:ext cx="981075" cy="927100"/>
          </a:xfrm>
          <a:prstGeom prst="donut">
            <a:avLst>
              <a:gd name="adj" fmla="val 10582"/>
            </a:avLst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Donut 27"/>
          <p:cNvSpPr/>
          <p:nvPr/>
        </p:nvSpPr>
        <p:spPr>
          <a:xfrm>
            <a:off x="7246937" y="4414838"/>
            <a:ext cx="1279525" cy="1228725"/>
          </a:xfrm>
          <a:prstGeom prst="donut">
            <a:avLst>
              <a:gd name="adj" fmla="val 10582"/>
            </a:avLst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Donut 28"/>
          <p:cNvSpPr/>
          <p:nvPr/>
        </p:nvSpPr>
        <p:spPr>
          <a:xfrm>
            <a:off x="7143750" y="2924175"/>
            <a:ext cx="1279525" cy="1228725"/>
          </a:xfrm>
          <a:prstGeom prst="donut">
            <a:avLst>
              <a:gd name="adj" fmla="val 10582"/>
            </a:avLst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30" name="Picture 20"/>
          <p:cNvPicPr>
            <a:picLocks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381500"/>
            <a:ext cx="1401762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0118164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>
          <a:xfrm>
            <a:off x="511175" y="-212723"/>
            <a:ext cx="8191500" cy="1865312"/>
          </a:xfrm>
        </p:spPr>
        <p:txBody>
          <a:bodyPr rIns="132080"/>
          <a:lstStyle/>
          <a:p>
            <a:r>
              <a:rPr lang="en-US" sz="3000" dirty="0" smtClean="0">
                <a:latin typeface="Gill Sans" charset="0"/>
                <a:ea typeface="ＭＳ Ｐゴシック" charset="0"/>
              </a:rPr>
              <a:t>Hormone: </a:t>
            </a:r>
            <a:br>
              <a:rPr lang="en-US" sz="3000" dirty="0" smtClean="0">
                <a:latin typeface="Gill Sans" charset="0"/>
                <a:ea typeface="ＭＳ Ｐゴシック" charset="0"/>
              </a:rPr>
            </a:br>
            <a:r>
              <a:rPr lang="en-US" sz="3000" dirty="0" smtClean="0">
                <a:latin typeface="Gill Sans" charset="0"/>
                <a:ea typeface="ＭＳ Ｐゴシック" charset="0"/>
              </a:rPr>
              <a:t>Chemical added to regulate the growth of a food source</a:t>
            </a:r>
            <a:endParaRPr lang="en-US" sz="3000" u="sng" dirty="0">
              <a:latin typeface="Gill Sans" charset="0"/>
              <a:ea typeface="ＭＳ Ｐゴシック" charset="0"/>
            </a:endParaRPr>
          </a:p>
        </p:txBody>
      </p:sp>
      <p:sp>
        <p:nvSpPr>
          <p:cNvPr id="7170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5932488"/>
            <a:ext cx="8229600" cy="628650"/>
          </a:xfrm>
        </p:spPr>
        <p:txBody>
          <a:bodyPr rIns="132080"/>
          <a:lstStyle/>
          <a:p>
            <a:pPr algn="ctr">
              <a:buFont typeface="Arial" charset="0"/>
              <a:buNone/>
              <a:defRPr/>
            </a:pPr>
            <a:r>
              <a:rPr lang="en-US" b="1" dirty="0" smtClean="0">
                <a:solidFill>
                  <a:srgbClr val="430A1F"/>
                </a:solidFill>
                <a:latin typeface="+mj-lt"/>
                <a:ea typeface="ＭＳ Ｐゴシック" charset="0"/>
                <a:cs typeface="Times New Roman Bold" charset="0"/>
                <a:sym typeface="Times New Roman Bold" charset="0"/>
              </a:rPr>
              <a:t>Which foods may </a:t>
            </a:r>
            <a:r>
              <a:rPr lang="en-US" b="1" dirty="0">
                <a:solidFill>
                  <a:srgbClr val="430A1F"/>
                </a:solidFill>
                <a:latin typeface="+mj-lt"/>
                <a:ea typeface="ＭＳ Ｐゴシック" charset="0"/>
                <a:cs typeface="Times New Roman Bold" charset="0"/>
                <a:sym typeface="Times New Roman Bold" charset="0"/>
              </a:rPr>
              <a:t>contain </a:t>
            </a:r>
            <a:r>
              <a:rPr lang="en-US" b="1" dirty="0" smtClean="0">
                <a:solidFill>
                  <a:srgbClr val="430A1F"/>
                </a:solidFill>
                <a:latin typeface="+mj-lt"/>
                <a:ea typeface="ＭＳ Ｐゴシック" charset="0"/>
                <a:cs typeface="Times New Roman Bold" charset="0"/>
                <a:sym typeface="Times New Roman Bold" charset="0"/>
              </a:rPr>
              <a:t>Hormones?</a:t>
            </a:r>
            <a:endParaRPr lang="en-US" b="1" dirty="0">
              <a:solidFill>
                <a:srgbClr val="430A1F"/>
              </a:solidFill>
              <a:latin typeface="+mj-lt"/>
              <a:ea typeface="ヒラギノ明朝 ProN W6" charset="0"/>
              <a:cs typeface="ヒラギノ明朝 ProN W6" charset="0"/>
              <a:sym typeface="Times New Roman Bold" charset="0"/>
            </a:endParaRPr>
          </a:p>
        </p:txBody>
      </p:sp>
      <p:pic>
        <p:nvPicPr>
          <p:cNvPr id="7171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700" y="1614488"/>
            <a:ext cx="688975" cy="93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0300" y="1638300"/>
            <a:ext cx="693738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7150" y="1638300"/>
            <a:ext cx="688975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725" y="3052763"/>
            <a:ext cx="695325" cy="93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25" y="3052763"/>
            <a:ext cx="652463" cy="93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8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6525" y="3052763"/>
            <a:ext cx="609600" cy="93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9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963" y="4710113"/>
            <a:ext cx="725487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Picture 10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25" y="4508500"/>
            <a:ext cx="687387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Picture 11"/>
          <p:cNvPicPr>
            <a:picLocks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6525" y="4508500"/>
            <a:ext cx="384175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0" name="Picture 12"/>
          <p:cNvPicPr>
            <a:picLocks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99"/>
          <a:stretch>
            <a:fillRect/>
          </a:stretch>
        </p:blipFill>
        <p:spPr bwMode="auto">
          <a:xfrm>
            <a:off x="1693863" y="1619250"/>
            <a:ext cx="1058862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1" name="Picture 13"/>
          <p:cNvPicPr>
            <a:picLocks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088" y="1511300"/>
            <a:ext cx="1049337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2" name="Picture 14"/>
          <p:cNvPicPr>
            <a:picLocks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313" y="1638300"/>
            <a:ext cx="119062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3" name="Picture 15"/>
          <p:cNvPicPr>
            <a:picLocks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75" y="3057525"/>
            <a:ext cx="172720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4" name="Picture 16"/>
          <p:cNvPicPr>
            <a:picLocks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088" y="2989263"/>
            <a:ext cx="1201737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5" name="Picture 17"/>
          <p:cNvPicPr>
            <a:picLocks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5988" y="2924175"/>
            <a:ext cx="1123950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6" name="Picture 18"/>
          <p:cNvPicPr>
            <a:picLocks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1038" y="4670425"/>
            <a:ext cx="1603375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7" name="Picture 19"/>
          <p:cNvPicPr>
            <a:picLocks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4238" y="4349750"/>
            <a:ext cx="1171575" cy="108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9" name="Rectangle 21"/>
          <p:cNvSpPr>
            <a:spLocks/>
          </p:cNvSpPr>
          <p:nvPr/>
        </p:nvSpPr>
        <p:spPr bwMode="auto">
          <a:xfrm>
            <a:off x="7443788" y="5576888"/>
            <a:ext cx="962025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dirty="0">
                <a:cs typeface="Arial" charset="0"/>
                <a:sym typeface="Arial" charset="0"/>
              </a:rPr>
              <a:t>WHEAT</a:t>
            </a:r>
          </a:p>
        </p:txBody>
      </p:sp>
      <p:sp>
        <p:nvSpPr>
          <p:cNvPr id="7191" name="Rectangle 23"/>
          <p:cNvSpPr>
            <a:spLocks/>
          </p:cNvSpPr>
          <p:nvPr/>
        </p:nvSpPr>
        <p:spPr bwMode="auto">
          <a:xfrm>
            <a:off x="4567238" y="5576888"/>
            <a:ext cx="170815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dirty="0" smtClean="0">
                <a:cs typeface="Arial" charset="0"/>
                <a:sym typeface="Arial" charset="0"/>
              </a:rPr>
              <a:t>CANNED TUNA</a:t>
            </a:r>
            <a:endParaRPr lang="en-US" dirty="0">
              <a:cs typeface="Arial" charset="0"/>
              <a:sym typeface="Arial" charset="0"/>
            </a:endParaRPr>
          </a:p>
        </p:txBody>
      </p:sp>
      <p:pic>
        <p:nvPicPr>
          <p:cNvPr id="25" name="Picture 20"/>
          <p:cNvPicPr>
            <a:picLocks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3088" y="4262438"/>
            <a:ext cx="1401762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1"/>
          <p:cNvPicPr>
            <a:picLocks noChangeArrowheads="1"/>
          </p:cNvPicPr>
          <p:nvPr/>
        </p:nvPicPr>
        <p:blipFill>
          <a:blip r:embed="rId21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551" y="2022475"/>
            <a:ext cx="1079501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0526224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7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7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build="p" autoUpdateAnimBg="0"/>
      <p:bldP spid="7189" grpId="0"/>
      <p:bldP spid="719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5932488"/>
            <a:ext cx="8229600" cy="628650"/>
          </a:xfrm>
        </p:spPr>
        <p:txBody>
          <a:bodyPr rIns="132080"/>
          <a:lstStyle/>
          <a:p>
            <a:pPr algn="ctr">
              <a:buFont typeface="Arial" charset="0"/>
              <a:buNone/>
              <a:defRPr/>
            </a:pPr>
            <a:r>
              <a:rPr lang="en-US" b="1" dirty="0" smtClean="0">
                <a:solidFill>
                  <a:srgbClr val="430A1F"/>
                </a:solidFill>
                <a:latin typeface="+mj-lt"/>
                <a:ea typeface="ＭＳ Ｐゴシック" charset="0"/>
                <a:cs typeface="Times New Roman Bold" charset="0"/>
                <a:sym typeface="Times New Roman Bold" charset="0"/>
              </a:rPr>
              <a:t>Which foods may </a:t>
            </a:r>
            <a:r>
              <a:rPr lang="en-US" b="1" dirty="0">
                <a:solidFill>
                  <a:srgbClr val="430A1F"/>
                </a:solidFill>
                <a:latin typeface="+mj-lt"/>
                <a:ea typeface="ＭＳ Ｐゴシック" charset="0"/>
                <a:cs typeface="Times New Roman Bold" charset="0"/>
                <a:sym typeface="Times New Roman Bold" charset="0"/>
              </a:rPr>
              <a:t>contain </a:t>
            </a:r>
            <a:r>
              <a:rPr lang="en-US" b="1" dirty="0" smtClean="0">
                <a:solidFill>
                  <a:srgbClr val="430A1F"/>
                </a:solidFill>
                <a:latin typeface="+mj-lt"/>
                <a:ea typeface="ＭＳ Ｐゴシック" charset="0"/>
                <a:cs typeface="Times New Roman Bold" charset="0"/>
                <a:sym typeface="Times New Roman Bold" charset="0"/>
              </a:rPr>
              <a:t>Hormones?</a:t>
            </a:r>
            <a:endParaRPr lang="en-US" b="1" dirty="0">
              <a:solidFill>
                <a:srgbClr val="430A1F"/>
              </a:solidFill>
              <a:latin typeface="+mj-lt"/>
              <a:ea typeface="ヒラギノ明朝 ProN W6" charset="0"/>
              <a:cs typeface="ヒラギノ明朝 ProN W6" charset="0"/>
              <a:sym typeface="Times New Roman Bold" charset="0"/>
            </a:endParaRPr>
          </a:p>
        </p:txBody>
      </p:sp>
      <p:pic>
        <p:nvPicPr>
          <p:cNvPr id="7171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700" y="1614488"/>
            <a:ext cx="688975" cy="93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0300" y="1638300"/>
            <a:ext cx="693738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7150" y="1638300"/>
            <a:ext cx="688975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725" y="3052763"/>
            <a:ext cx="695325" cy="93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25" y="3052763"/>
            <a:ext cx="652463" cy="93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8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6525" y="3052763"/>
            <a:ext cx="609600" cy="93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9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963" y="4710113"/>
            <a:ext cx="725487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Picture 10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25" y="4508500"/>
            <a:ext cx="687387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Picture 11"/>
          <p:cNvPicPr>
            <a:picLocks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6525" y="4508500"/>
            <a:ext cx="384175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0" name="Picture 12"/>
          <p:cNvPicPr>
            <a:picLocks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99"/>
          <a:stretch>
            <a:fillRect/>
          </a:stretch>
        </p:blipFill>
        <p:spPr bwMode="auto">
          <a:xfrm>
            <a:off x="1693863" y="1619250"/>
            <a:ext cx="1058862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1" name="Picture 13"/>
          <p:cNvPicPr>
            <a:picLocks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088" y="1511300"/>
            <a:ext cx="1049337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2" name="Picture 14"/>
          <p:cNvPicPr>
            <a:picLocks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313" y="1638300"/>
            <a:ext cx="119062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3" name="Picture 15"/>
          <p:cNvPicPr>
            <a:picLocks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75" y="3057525"/>
            <a:ext cx="172720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4" name="Picture 16"/>
          <p:cNvPicPr>
            <a:picLocks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088" y="2989263"/>
            <a:ext cx="1201737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5" name="Picture 17"/>
          <p:cNvPicPr>
            <a:picLocks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5988" y="2924175"/>
            <a:ext cx="1123950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6" name="Picture 18"/>
          <p:cNvPicPr>
            <a:picLocks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1038" y="4670425"/>
            <a:ext cx="1603375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7" name="Picture 19"/>
          <p:cNvPicPr>
            <a:picLocks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4238" y="4349750"/>
            <a:ext cx="1171575" cy="108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9" name="Rectangle 21"/>
          <p:cNvSpPr>
            <a:spLocks/>
          </p:cNvSpPr>
          <p:nvPr/>
        </p:nvSpPr>
        <p:spPr bwMode="auto">
          <a:xfrm>
            <a:off x="7443788" y="5576888"/>
            <a:ext cx="962025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dirty="0">
                <a:cs typeface="Arial" charset="0"/>
                <a:sym typeface="Arial" charset="0"/>
              </a:rPr>
              <a:t>WHEAT</a:t>
            </a:r>
          </a:p>
        </p:txBody>
      </p:sp>
      <p:sp>
        <p:nvSpPr>
          <p:cNvPr id="7191" name="Rectangle 23"/>
          <p:cNvSpPr>
            <a:spLocks/>
          </p:cNvSpPr>
          <p:nvPr/>
        </p:nvSpPr>
        <p:spPr bwMode="auto">
          <a:xfrm>
            <a:off x="4567238" y="5576888"/>
            <a:ext cx="170815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dirty="0" smtClean="0">
                <a:cs typeface="Arial" charset="0"/>
                <a:sym typeface="Arial" charset="0"/>
              </a:rPr>
              <a:t>CANNED TUNA</a:t>
            </a:r>
            <a:endParaRPr lang="en-US" dirty="0">
              <a:cs typeface="Arial" charset="0"/>
              <a:sym typeface="Arial" charset="0"/>
            </a:endParaRPr>
          </a:p>
        </p:txBody>
      </p:sp>
      <p:pic>
        <p:nvPicPr>
          <p:cNvPr id="25" name="Picture 20"/>
          <p:cNvPicPr>
            <a:picLocks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3088" y="4262438"/>
            <a:ext cx="1401762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Donut 25"/>
          <p:cNvSpPr/>
          <p:nvPr/>
        </p:nvSpPr>
        <p:spPr>
          <a:xfrm>
            <a:off x="1693863" y="2843213"/>
            <a:ext cx="1700212" cy="1604962"/>
          </a:xfrm>
          <a:prstGeom prst="donut">
            <a:avLst>
              <a:gd name="adj" fmla="val 10582"/>
            </a:avLst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Donut 26"/>
          <p:cNvSpPr/>
          <p:nvPr/>
        </p:nvSpPr>
        <p:spPr>
          <a:xfrm>
            <a:off x="1846263" y="4368800"/>
            <a:ext cx="1700212" cy="1604963"/>
          </a:xfrm>
          <a:prstGeom prst="donut">
            <a:avLst>
              <a:gd name="adj" fmla="val 10582"/>
            </a:avLst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Donut 27"/>
          <p:cNvSpPr/>
          <p:nvPr/>
        </p:nvSpPr>
        <p:spPr>
          <a:xfrm>
            <a:off x="6978650" y="1414463"/>
            <a:ext cx="1700213" cy="1604962"/>
          </a:xfrm>
          <a:prstGeom prst="donut">
            <a:avLst>
              <a:gd name="adj" fmla="val 10582"/>
            </a:avLst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29" name="Picture 21"/>
          <p:cNvPicPr>
            <a:picLocks noChangeArrowheads="1"/>
          </p:cNvPicPr>
          <p:nvPr/>
        </p:nvPicPr>
        <p:blipFill>
          <a:blip r:embed="rId21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551" y="2022475"/>
            <a:ext cx="1079501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Rectangle 1"/>
          <p:cNvSpPr>
            <a:spLocks noGrp="1" noChangeArrowheads="1"/>
          </p:cNvSpPr>
          <p:nvPr>
            <p:ph type="title"/>
          </p:nvPr>
        </p:nvSpPr>
        <p:spPr>
          <a:xfrm>
            <a:off x="511175" y="-212723"/>
            <a:ext cx="8191500" cy="1865312"/>
          </a:xfrm>
        </p:spPr>
        <p:txBody>
          <a:bodyPr rIns="132080"/>
          <a:lstStyle/>
          <a:p>
            <a:r>
              <a:rPr lang="en-US" sz="3000" dirty="0" smtClean="0">
                <a:latin typeface="Gill Sans" charset="0"/>
                <a:ea typeface="ＭＳ Ｐゴシック" charset="0"/>
              </a:rPr>
              <a:t>Hormone: </a:t>
            </a:r>
            <a:br>
              <a:rPr lang="en-US" sz="3000" dirty="0" smtClean="0">
                <a:latin typeface="Gill Sans" charset="0"/>
                <a:ea typeface="ＭＳ Ｐゴシック" charset="0"/>
              </a:rPr>
            </a:br>
            <a:r>
              <a:rPr lang="en-US" sz="3000" dirty="0" smtClean="0">
                <a:latin typeface="Gill Sans" charset="0"/>
                <a:ea typeface="ＭＳ Ｐゴシック" charset="0"/>
              </a:rPr>
              <a:t>Chemical added to regulate the growth of a food source</a:t>
            </a:r>
            <a:endParaRPr lang="en-US" sz="3000" u="sng" dirty="0">
              <a:latin typeface="Gill Sans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2971594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MD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5993</TotalTime>
  <Words>864</Words>
  <Application>Microsoft Macintosh PowerPoint</Application>
  <PresentationFormat>On-screen Show (4:3)</PresentationFormat>
  <Paragraphs>173</Paragraphs>
  <Slides>23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MD template</vt:lpstr>
      <vt:lpstr>PowerPoint Presentation</vt:lpstr>
      <vt:lpstr>Do Now</vt:lpstr>
      <vt:lpstr>Do Now</vt:lpstr>
      <vt:lpstr>Activity: Food Additive Matching Game </vt:lpstr>
      <vt:lpstr>PowerPoint Presentation</vt:lpstr>
      <vt:lpstr>Pesticide:  Chemical used to prevent insects, fungi, or weeds from destroying a food crop </vt:lpstr>
      <vt:lpstr>Pesticide:  Chemical used to prevent insects, fungi, or weeds from destroying a food crop </vt:lpstr>
      <vt:lpstr>Hormone:  Chemical added to regulate the growth of a food source</vt:lpstr>
      <vt:lpstr>Hormone:  Chemical added to regulate the growth of a food source</vt:lpstr>
      <vt:lpstr>GMO (Genetically Modified Organisms): A food whose DNA has been changed to improve its performance</vt:lpstr>
      <vt:lpstr>GMO (Genetically Modified Organisms): A food whose DNA has been changed to improve its performance</vt:lpstr>
      <vt:lpstr>Antibiotic:  Chemical added to prevent disease in animals living in crowded conditions or to increase rate of growth </vt:lpstr>
      <vt:lpstr>Antibiotic:  Chemical added to prevent disease in animals living in crowded conditions or to increase rate of growth </vt:lpstr>
      <vt:lpstr>Other Food Additives:  Chemicals added to make a food last longer be more nutritious or taste and look better,   </vt:lpstr>
      <vt:lpstr>Other Food Additives:  Chemicals added to make a food last longer be more nutritious or taste and look better,   </vt:lpstr>
      <vt:lpstr>ANSWER KEY</vt:lpstr>
      <vt:lpstr>Discussion/Debrief</vt:lpstr>
      <vt:lpstr>Discussion/Debrief</vt:lpstr>
      <vt:lpstr>The major food additives that extend shelf life are:</vt:lpstr>
      <vt:lpstr>The major food additives that add or substitute nutrients are:</vt:lpstr>
      <vt:lpstr>The major food additives that improve taste and looks are:</vt:lpstr>
      <vt:lpstr>Wrap Up</vt:lpstr>
      <vt:lpstr>Homework</vt:lpstr>
    </vt:vector>
  </TitlesOfParts>
  <Company>tufts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berri jacque</dc:creator>
  <cp:lastModifiedBy>Stephanie Tammen</cp:lastModifiedBy>
  <cp:revision>201</cp:revision>
  <cp:lastPrinted>2010-11-09T17:54:24Z</cp:lastPrinted>
  <dcterms:created xsi:type="dcterms:W3CDTF">2012-01-20T17:36:20Z</dcterms:created>
  <dcterms:modified xsi:type="dcterms:W3CDTF">2016-02-11T21:47:51Z</dcterms:modified>
</cp:coreProperties>
</file>